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76"/>
  </p:notesMasterIdLst>
  <p:sldIdLst>
    <p:sldId id="378" r:id="rId2"/>
    <p:sldId id="483" r:id="rId3"/>
    <p:sldId id="339" r:id="rId4"/>
    <p:sldId id="341" r:id="rId5"/>
    <p:sldId id="379" r:id="rId6"/>
    <p:sldId id="343" r:id="rId7"/>
    <p:sldId id="345" r:id="rId8"/>
    <p:sldId id="380" r:id="rId9"/>
    <p:sldId id="340" r:id="rId10"/>
    <p:sldId id="484" r:id="rId11"/>
    <p:sldId id="470" r:id="rId12"/>
    <p:sldId id="471" r:id="rId13"/>
    <p:sldId id="346" r:id="rId14"/>
    <p:sldId id="473" r:id="rId15"/>
    <p:sldId id="474" r:id="rId16"/>
    <p:sldId id="472" r:id="rId17"/>
    <p:sldId id="347" r:id="rId18"/>
    <p:sldId id="382" r:id="rId19"/>
    <p:sldId id="348" r:id="rId20"/>
    <p:sldId id="383" r:id="rId21"/>
    <p:sldId id="352" r:id="rId22"/>
    <p:sldId id="353" r:id="rId23"/>
    <p:sldId id="386" r:id="rId24"/>
    <p:sldId id="355" r:id="rId25"/>
    <p:sldId id="406" r:id="rId26"/>
    <p:sldId id="407" r:id="rId27"/>
    <p:sldId id="384" r:id="rId28"/>
    <p:sldId id="350" r:id="rId29"/>
    <p:sldId id="359" r:id="rId30"/>
    <p:sldId id="360" r:id="rId31"/>
    <p:sldId id="475" r:id="rId32"/>
    <p:sldId id="476" r:id="rId33"/>
    <p:sldId id="478" r:id="rId34"/>
    <p:sldId id="479" r:id="rId35"/>
    <p:sldId id="259" r:id="rId36"/>
    <p:sldId id="296" r:id="rId37"/>
    <p:sldId id="297" r:id="rId38"/>
    <p:sldId id="480" r:id="rId39"/>
    <p:sldId id="362" r:id="rId40"/>
    <p:sldId id="445" r:id="rId41"/>
    <p:sldId id="442" r:id="rId42"/>
    <p:sldId id="363" r:id="rId43"/>
    <p:sldId id="441" r:id="rId44"/>
    <p:sldId id="392" r:id="rId45"/>
    <p:sldId id="261" r:id="rId46"/>
    <p:sldId id="367" r:id="rId47"/>
    <p:sldId id="481" r:id="rId48"/>
    <p:sldId id="390" r:id="rId49"/>
    <p:sldId id="485" r:id="rId50"/>
    <p:sldId id="391" r:id="rId51"/>
    <p:sldId id="446" r:id="rId52"/>
    <p:sldId id="447" r:id="rId53"/>
    <p:sldId id="448" r:id="rId54"/>
    <p:sldId id="449" r:id="rId55"/>
    <p:sldId id="450" r:id="rId56"/>
    <p:sldId id="452" r:id="rId57"/>
    <p:sldId id="453" r:id="rId58"/>
    <p:sldId id="454" r:id="rId59"/>
    <p:sldId id="455" r:id="rId60"/>
    <p:sldId id="457" r:id="rId61"/>
    <p:sldId id="456" r:id="rId62"/>
    <p:sldId id="482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5" r:id="rId71"/>
    <p:sldId id="466" r:id="rId72"/>
    <p:sldId id="467" r:id="rId73"/>
    <p:sldId id="468" r:id="rId74"/>
    <p:sldId id="469" r:id="rId7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CC"/>
    <a:srgbClr val="CDFEA8"/>
    <a:srgbClr val="B8FF9B"/>
    <a:srgbClr val="BBE0E3"/>
    <a:srgbClr val="CCFF33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851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60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5265A16-1DEF-45AB-AE35-813847B3DF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BA2659-44DB-4C25-8AB5-30E374F64603}" type="slidenum">
              <a:rPr lang="it-IT" smtClean="0">
                <a:cs typeface="Arial" charset="0"/>
              </a:rPr>
              <a:pPr/>
              <a:t>1</a:t>
            </a:fld>
            <a:endParaRPr lang="it-IT" smtClean="0">
              <a:cs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DAE00C-8B8D-40E6-A000-5C1C890AB043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b="1" smtClean="0"/>
              <a:t>Fig 2.12</a:t>
            </a:r>
            <a:r>
              <a:rPr lang="it-IT" smtClean="0"/>
              <a:t> Entropion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DE9DD-24C2-4A4F-8635-501B924FCEBE}" type="slidenum">
              <a:rPr lang="it-IT"/>
              <a:pPr>
                <a:defRPr/>
              </a:pPr>
              <a:t>15</a:t>
            </a:fld>
            <a:endParaRPr lang="it-IT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b="1" smtClean="0"/>
              <a:t>Fig 2.17</a:t>
            </a:r>
            <a:r>
              <a:rPr lang="it-IT" smtClean="0"/>
              <a:t> Ectropion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73301-1659-436F-8062-32964BD7B7A0}" type="slidenum">
              <a:rPr lang="it-IT"/>
              <a:pPr>
                <a:defRPr/>
              </a:pPr>
              <a:t>16</a:t>
            </a:fld>
            <a:endParaRPr lang="it-IT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b="1" smtClean="0"/>
              <a:t>Fig 2.18</a:t>
            </a:r>
            <a:r>
              <a:rPr lang="it-IT" smtClean="0"/>
              <a:t> Ectropion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31E1BE-6E34-47C8-B984-5922BDE9F7D8}" type="slidenum">
              <a:rPr lang="it-IT" smtClean="0"/>
              <a:pPr>
                <a:defRPr/>
              </a:pPr>
              <a:t>74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CFFDD-3353-42B0-974F-F6EF1A39BD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5D4C-1A52-40EA-8085-04532E8FDD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E8008-ACEA-4C6F-AB33-4CB53D9E4E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8572C-E511-4C0E-A590-BDFABEB7C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E4A10-8D01-44F2-B731-87CD02D559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it-IT" noProof="0" smtClean="0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3BC6F-4A97-46D9-AC4E-E3B88DA686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BF4E5-5326-4AF5-B70F-B5FA024F33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9E53C-4905-47FB-B915-A5A834330D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37F59-15FC-46A4-AE81-3E88167D23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6F228-C0D1-43BC-8D75-7E64EEDFE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8467A-11D1-4594-A56F-93EB8B73D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D61D1-48DA-4C3D-9A2A-56D8D1596B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8E653-7C55-4EB5-9A26-EDE1CA2C39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82787-4474-4FBC-8751-8CA448100B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3B71C-E014-4258-BD31-AD858E9D6D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92D011-4D6F-47F2-9099-009A0EEAAF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8" r:id="rId12"/>
    <p:sldLayoutId id="2147483965" r:id="rId13"/>
    <p:sldLayoutId id="2147483966" r:id="rId14"/>
    <p:sldLayoutId id="2147483967" r:id="rId15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D:\Spalton\images\2FF12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D:\Spalton\images\2FF17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D:\Spalton\images\2FF18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D:\Spalton\images\2FF53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images.google.it/imgres?imgurl=http://www.lupus-darmstadt.de/sj-schirmer.jpg&amp;imgrefurl=http://www.lupus-darmstadt.de/workshop2004sjoegrenvortrag.htm&amp;h=347&amp;w=550&amp;sz=52&amp;hl=it&amp;start=2&amp;tbnid=zwufM71MuQBXdM:&amp;tbnh=84&amp;tbnw=133&amp;prev=/images?q=schirmer+test&amp;svnum=10&amp;hl=it&amp;lr=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file:///D:\Spalton\images\2FF8.jp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1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smtClean="0"/>
              <a:t>Palpebre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06550"/>
            <a:ext cx="7924800" cy="527843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Strato cutaneo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Strato muscolare</a:t>
            </a:r>
          </a:p>
          <a:p>
            <a:pPr lvl="1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m. orbicolare</a:t>
            </a:r>
          </a:p>
          <a:p>
            <a:pPr lvl="1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palpebra superiore: m. elevatore e m. di </a:t>
            </a:r>
            <a:r>
              <a:rPr lang="it-IT" sz="2400" dirty="0" err="1" smtClean="0"/>
              <a:t>Müller</a:t>
            </a:r>
            <a:r>
              <a:rPr lang="it-IT" sz="2400" dirty="0" smtClean="0"/>
              <a:t>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Strato tarsale</a:t>
            </a:r>
          </a:p>
          <a:p>
            <a:pPr lvl="1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Setto orbitario</a:t>
            </a:r>
          </a:p>
          <a:p>
            <a:pPr lvl="1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Tarso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Strato congiuntivale</a:t>
            </a:r>
          </a:p>
        </p:txBody>
      </p:sp>
      <p:pic>
        <p:nvPicPr>
          <p:cNvPr id="12292" name="Picture 4" descr="MUSCOL1"/>
          <p:cNvPicPr>
            <a:picLocks noChangeAspect="1" noChangeArrowheads="1"/>
          </p:cNvPicPr>
          <p:nvPr/>
        </p:nvPicPr>
        <p:blipFill>
          <a:blip r:embed="rId3"/>
          <a:srcRect b="21675"/>
          <a:stretch>
            <a:fillRect/>
          </a:stretch>
        </p:blipFill>
        <p:spPr bwMode="auto">
          <a:xfrm>
            <a:off x="4284663" y="4292600"/>
            <a:ext cx="45037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9325" y="173038"/>
            <a:ext cx="54038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Anomalie acquisite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>
                <a:solidFill>
                  <a:srgbClr val="FF0000"/>
                </a:solidFill>
              </a:rPr>
              <a:t>Entropion </a:t>
            </a:r>
            <a:r>
              <a:rPr lang="it-IT" sz="1800" smtClean="0"/>
              <a:t>(</a:t>
            </a:r>
            <a:r>
              <a:rPr lang="it-IT" sz="1800" i="1" smtClean="0"/>
              <a:t>spastico, senile, cicatriziale</a:t>
            </a:r>
            <a:r>
              <a:rPr lang="it-IT" sz="1800" smtClean="0"/>
              <a:t>) (trichiasi)</a:t>
            </a:r>
            <a:r>
              <a:rPr lang="it-IT" sz="2000" smtClean="0"/>
              <a:t>,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Ptosi,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palpebre,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ghiandole palpebrali,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Neoplastica </a:t>
            </a:r>
          </a:p>
        </p:txBody>
      </p:sp>
      <p:pic>
        <p:nvPicPr>
          <p:cNvPr id="21508" name="Picture 10" descr="28entropi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62525" y="1600200"/>
            <a:ext cx="3409950" cy="2185988"/>
          </a:xfrm>
        </p:spPr>
      </p:pic>
      <p:pic>
        <p:nvPicPr>
          <p:cNvPr id="21509" name="Picture 9" descr="opto_entropi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752975" y="4237038"/>
            <a:ext cx="3748088" cy="2335212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Spalton\images\2FF12.jpg"/>
          <p:cNvPicPr>
            <a:picLocks noChangeAspect="1" noChangeArrowheads="1"/>
          </p:cNvPicPr>
          <p:nvPr/>
        </p:nvPicPr>
        <p:blipFill>
          <a:blip r:embed="rId3" r:link="rId4"/>
          <a:srcRect b="9200"/>
          <a:stretch>
            <a:fillRect/>
          </a:stretch>
        </p:blipFill>
        <p:spPr bwMode="auto">
          <a:xfrm>
            <a:off x="107950" y="1360488"/>
            <a:ext cx="8964613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411413" y="260350"/>
            <a:ext cx="4252912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800">
                <a:latin typeface="Calibri" pitchFamily="34" charset="0"/>
              </a:rPr>
              <a:t>Entropion senile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yelids-9"/>
          <p:cNvPicPr>
            <a:picLocks noChangeAspect="1" noChangeArrowheads="1"/>
          </p:cNvPicPr>
          <p:nvPr/>
        </p:nvPicPr>
        <p:blipFill>
          <a:blip r:embed="rId2"/>
          <a:srcRect r="51956"/>
          <a:stretch>
            <a:fillRect/>
          </a:stretch>
        </p:blipFill>
        <p:spPr bwMode="auto">
          <a:xfrm>
            <a:off x="85725" y="1201738"/>
            <a:ext cx="4414838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eyelids-9"/>
          <p:cNvPicPr>
            <a:picLocks noChangeAspect="1" noChangeArrowheads="1"/>
          </p:cNvPicPr>
          <p:nvPr/>
        </p:nvPicPr>
        <p:blipFill>
          <a:blip r:embed="rId2"/>
          <a:srcRect l="50696"/>
          <a:stretch>
            <a:fillRect/>
          </a:stretch>
        </p:blipFill>
        <p:spPr bwMode="auto">
          <a:xfrm>
            <a:off x="4572000" y="1201738"/>
            <a:ext cx="4532313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692275" y="77788"/>
            <a:ext cx="5551488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800">
                <a:latin typeface="Calibri" pitchFamily="34" charset="0"/>
              </a:rPr>
              <a:t>Entropion cicatriziale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Entropion,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>
                <a:solidFill>
                  <a:srgbClr val="FF0000"/>
                </a:solidFill>
              </a:rPr>
              <a:t>ectropion </a:t>
            </a:r>
            <a:r>
              <a:rPr lang="it-IT" sz="1800" smtClean="0"/>
              <a:t>(</a:t>
            </a:r>
            <a:r>
              <a:rPr lang="it-IT" sz="1800" i="1" smtClean="0"/>
              <a:t>cicatriziale, senile, paralitico</a:t>
            </a:r>
            <a:r>
              <a:rPr lang="it-IT" sz="1800" smtClean="0"/>
              <a:t>)</a:t>
            </a:r>
            <a:endParaRPr lang="it-IT" sz="20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Ptosi,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palpebre,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ghiandole palpebrali,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Neoplastica </a:t>
            </a:r>
          </a:p>
        </p:txBody>
      </p:sp>
      <p:pic>
        <p:nvPicPr>
          <p:cNvPr id="24579" name="Picture 14" descr="ektropium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7750" y="1281113"/>
            <a:ext cx="3209925" cy="2505075"/>
          </a:xfrm>
        </p:spPr>
      </p:pic>
      <p:pic>
        <p:nvPicPr>
          <p:cNvPr id="24580" name="Picture 22" descr="ectropio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83150" y="4060825"/>
            <a:ext cx="3189288" cy="2439988"/>
          </a:xfrm>
        </p:spPr>
      </p:pic>
      <p:sp>
        <p:nvSpPr>
          <p:cNvPr id="24581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yelids-13"/>
          <p:cNvPicPr>
            <a:picLocks noChangeAspect="1" noChangeArrowheads="1"/>
          </p:cNvPicPr>
          <p:nvPr/>
        </p:nvPicPr>
        <p:blipFill>
          <a:blip r:embed="rId2"/>
          <a:srcRect t="14920" b="10379"/>
          <a:stretch>
            <a:fillRect/>
          </a:stretch>
        </p:blipFill>
        <p:spPr bwMode="auto">
          <a:xfrm>
            <a:off x="574675" y="1196975"/>
            <a:ext cx="799306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720850" y="0"/>
            <a:ext cx="54768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800">
                <a:latin typeface="Calibri" pitchFamily="34" charset="0"/>
              </a:rPr>
              <a:t>Ectropion cicatriziale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Spalton\images\2FF17.jpg"/>
          <p:cNvPicPr>
            <a:picLocks noChangeAspect="1" noChangeArrowheads="1"/>
          </p:cNvPicPr>
          <p:nvPr/>
        </p:nvPicPr>
        <p:blipFill>
          <a:blip r:embed="rId3" r:link="rId4"/>
          <a:srcRect b="8922"/>
          <a:stretch>
            <a:fillRect/>
          </a:stretch>
        </p:blipFill>
        <p:spPr bwMode="auto">
          <a:xfrm>
            <a:off x="142875" y="965200"/>
            <a:ext cx="8893175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908175" y="0"/>
            <a:ext cx="5053013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800">
                <a:latin typeface="Calibri" pitchFamily="34" charset="0"/>
              </a:rPr>
              <a:t>Ectropion paralitico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Spalton\images\2FF18.jpg"/>
          <p:cNvPicPr>
            <a:picLocks noChangeAspect="1" noChangeArrowheads="1"/>
          </p:cNvPicPr>
          <p:nvPr/>
        </p:nvPicPr>
        <p:blipFill>
          <a:blip r:embed="rId3" r:link="rId4"/>
          <a:srcRect b="7568"/>
          <a:stretch>
            <a:fillRect/>
          </a:stretch>
        </p:blipFill>
        <p:spPr bwMode="auto">
          <a:xfrm>
            <a:off x="107950" y="1003300"/>
            <a:ext cx="8964613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33550" y="0"/>
            <a:ext cx="54641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800">
                <a:latin typeface="Calibri" pitchFamily="34" charset="0"/>
              </a:rPr>
              <a:t>Ectropion meccanico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84313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Entropion, 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>
                <a:solidFill>
                  <a:srgbClr val="FF0000"/>
                </a:solidFill>
              </a:rPr>
              <a:t>Ptosi</a:t>
            </a:r>
            <a:r>
              <a:rPr lang="it-IT" sz="2400" smtClean="0"/>
              <a:t>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palpebre,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ghiandole palpebrali,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Neoplastica 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3438" y="1903413"/>
            <a:ext cx="4038600" cy="4525962"/>
          </a:xfrm>
        </p:spPr>
        <p:txBody>
          <a:bodyPr rtlCol="0">
            <a:normAutofit lnSpcReduction="10000"/>
          </a:bodyPr>
          <a:lstStyle/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0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0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0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0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0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0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dirty="0" smtClean="0">
                <a:solidFill>
                  <a:srgbClr val="0066CC"/>
                </a:solidFill>
              </a:rPr>
              <a:t>Senile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dirty="0" smtClean="0">
                <a:solidFill>
                  <a:srgbClr val="0066CC"/>
                </a:solidFill>
              </a:rPr>
              <a:t>Traumatica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dirty="0" smtClean="0">
                <a:solidFill>
                  <a:srgbClr val="0066CC"/>
                </a:solidFill>
              </a:rPr>
              <a:t>Paralitica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/>
              <a:t>patologia intracranica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/>
              <a:t>patologia orbitaria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dirty="0" smtClean="0">
                <a:solidFill>
                  <a:srgbClr val="0066CC"/>
                </a:solidFill>
              </a:rPr>
              <a:t>Miogena</a:t>
            </a:r>
            <a:r>
              <a:rPr lang="it-IT" sz="2000" dirty="0" smtClean="0"/>
              <a:t> 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smtClean="0"/>
              <a:t>Miastenia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800" dirty="0" err="1" smtClean="0"/>
              <a:t>Oftalmolplegia</a:t>
            </a:r>
            <a:r>
              <a:rPr lang="it-IT" sz="1800" dirty="0" smtClean="0"/>
              <a:t> cronica progressiva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2400" dirty="0" smtClean="0"/>
          </a:p>
        </p:txBody>
      </p:sp>
      <p:pic>
        <p:nvPicPr>
          <p:cNvPr id="28677" name="Picture 12" descr="pt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341438"/>
            <a:ext cx="3124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4 6"/>
          <p:cNvCxnSpPr/>
          <p:nvPr/>
        </p:nvCxnSpPr>
        <p:spPr>
          <a:xfrm>
            <a:off x="3500438" y="3286125"/>
            <a:ext cx="1357312" cy="128587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Entropion, ectropion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Ptosi, </a:t>
            </a:r>
            <a:r>
              <a:rPr lang="it-IT" sz="2000" smtClean="0">
                <a:solidFill>
                  <a:srgbClr val="FF0000"/>
                </a:solidFill>
              </a:rPr>
              <a:t>lagoftalmo</a:t>
            </a:r>
            <a:r>
              <a:rPr lang="it-IT" sz="2000" smtClean="0"/>
              <a:t>, blefarospasmo</a:t>
            </a:r>
          </a:p>
          <a:p>
            <a:pPr eaLnBrk="1" hangingPunct="1"/>
            <a:r>
              <a:rPr lang="it-IT" sz="2400" smtClean="0"/>
              <a:t>Infiammatorie</a:t>
            </a:r>
          </a:p>
          <a:p>
            <a:pPr lvl="1" eaLnBrk="1" hangingPunct="1"/>
            <a:r>
              <a:rPr lang="it-IT" sz="2000" smtClean="0"/>
              <a:t>palpebre, </a:t>
            </a:r>
          </a:p>
          <a:p>
            <a:pPr lvl="1" eaLnBrk="1" hangingPunct="1"/>
            <a:r>
              <a:rPr lang="it-IT" sz="2000" smtClean="0"/>
              <a:t>ghiandole palpebrali, </a:t>
            </a:r>
          </a:p>
          <a:p>
            <a:pPr lvl="1" eaLnBrk="1" hangingPunct="1"/>
            <a:r>
              <a:rPr lang="it-IT" sz="2000" smtClean="0"/>
              <a:t>margine palpebrale</a:t>
            </a:r>
          </a:p>
          <a:p>
            <a:pPr eaLnBrk="1" hangingPunct="1"/>
            <a:r>
              <a:rPr lang="it-IT" sz="2400" smtClean="0"/>
              <a:t>Neoplastica 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284663" y="1844675"/>
            <a:ext cx="4500562" cy="4525963"/>
          </a:xfrm>
        </p:spPr>
        <p:txBody>
          <a:bodyPr/>
          <a:lstStyle/>
          <a:p>
            <a:pPr lvl="1" eaLnBrk="1" hangingPunct="1"/>
            <a:endParaRPr lang="it-IT" sz="1800" smtClean="0"/>
          </a:p>
          <a:p>
            <a:pPr lvl="1" eaLnBrk="1" hangingPunct="1"/>
            <a:endParaRPr lang="it-IT" sz="1800" smtClean="0"/>
          </a:p>
          <a:p>
            <a:pPr lvl="1" eaLnBrk="1" hangingPunct="1"/>
            <a:endParaRPr lang="it-IT" sz="1800" smtClean="0"/>
          </a:p>
          <a:p>
            <a:pPr lvl="1" eaLnBrk="1" hangingPunct="1"/>
            <a:endParaRPr lang="it-IT" sz="1800" smtClean="0"/>
          </a:p>
          <a:p>
            <a:pPr lvl="1" eaLnBrk="1" hangingPunct="1"/>
            <a:endParaRPr lang="it-IT" sz="1800" smtClean="0"/>
          </a:p>
          <a:p>
            <a:pPr lvl="1" eaLnBrk="1" hangingPunct="1"/>
            <a:r>
              <a:rPr lang="it-IT" sz="2000" smtClean="0">
                <a:solidFill>
                  <a:srgbClr val="0066CC"/>
                </a:solidFill>
              </a:rPr>
              <a:t>Deficit branca inferiore del VII n. cranico (facciale)</a:t>
            </a:r>
          </a:p>
          <a:p>
            <a:pPr lvl="2" eaLnBrk="1" hangingPunct="1"/>
            <a:r>
              <a:rPr lang="it-IT" sz="1800" smtClean="0"/>
              <a:t>Traumatica</a:t>
            </a:r>
          </a:p>
          <a:p>
            <a:pPr lvl="2" eaLnBrk="1" hangingPunct="1"/>
            <a:r>
              <a:rPr lang="it-IT" sz="1800" smtClean="0"/>
              <a:t>Infettiva</a:t>
            </a:r>
          </a:p>
          <a:p>
            <a:pPr lvl="2" eaLnBrk="1" hangingPunct="1"/>
            <a:r>
              <a:rPr lang="it-IT" sz="1800" smtClean="0"/>
              <a:t>Tossica </a:t>
            </a:r>
          </a:p>
          <a:p>
            <a:pPr lvl="2" eaLnBrk="1" hangingPunct="1"/>
            <a:r>
              <a:rPr lang="it-IT" sz="1800" smtClean="0"/>
              <a:t>Circolatoria</a:t>
            </a:r>
            <a:r>
              <a:rPr lang="it-IT" sz="2000" smtClean="0"/>
              <a:t> </a:t>
            </a:r>
          </a:p>
          <a:p>
            <a:pPr lvl="1" eaLnBrk="1" hangingPunct="1"/>
            <a:r>
              <a:rPr lang="it-IT" sz="2000" smtClean="0">
                <a:solidFill>
                  <a:srgbClr val="0066CC"/>
                </a:solidFill>
              </a:rPr>
              <a:t>Cicatriziale</a:t>
            </a:r>
          </a:p>
          <a:p>
            <a:pPr lvl="1" eaLnBrk="1" hangingPunct="1"/>
            <a:r>
              <a:rPr lang="it-IT" sz="2000" smtClean="0">
                <a:solidFill>
                  <a:srgbClr val="0066CC"/>
                </a:solidFill>
              </a:rPr>
              <a:t>Secondario</a:t>
            </a:r>
            <a:r>
              <a:rPr lang="it-IT" sz="2000" smtClean="0"/>
              <a:t> (esoftalmo)</a:t>
            </a:r>
          </a:p>
          <a:p>
            <a:pPr eaLnBrk="1" hangingPunct="1"/>
            <a:endParaRPr lang="it-IT" sz="2000" smtClean="0"/>
          </a:p>
        </p:txBody>
      </p:sp>
      <p:pic>
        <p:nvPicPr>
          <p:cNvPr id="29701" name="Picture 5" descr="15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484313"/>
            <a:ext cx="3827463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ttore 2 6"/>
          <p:cNvCxnSpPr/>
          <p:nvPr/>
        </p:nvCxnSpPr>
        <p:spPr>
          <a:xfrm>
            <a:off x="3286125" y="3071813"/>
            <a:ext cx="118745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30723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Entropion, 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Ptosi, lagoftalmo, </a:t>
            </a:r>
            <a:r>
              <a:rPr lang="it-IT" sz="2400" smtClean="0">
                <a:solidFill>
                  <a:srgbClr val="FF0000"/>
                </a:solidFill>
              </a:rPr>
              <a:t>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palpebre,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ghiandole palpebrali,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Neoplastica </a:t>
            </a:r>
          </a:p>
        </p:txBody>
      </p:sp>
      <p:pic>
        <p:nvPicPr>
          <p:cNvPr id="30724" name="Picture 7" descr="http://www.ludoc.it/pics/tossina-botulinica.jpg"/>
          <p:cNvPicPr>
            <a:picLocks noChangeAspect="1" noChangeArrowheads="1"/>
          </p:cNvPicPr>
          <p:nvPr/>
        </p:nvPicPr>
        <p:blipFill>
          <a:blip r:embed="rId2"/>
          <a:srcRect l="50069"/>
          <a:stretch>
            <a:fillRect/>
          </a:stretch>
        </p:blipFill>
        <p:spPr bwMode="auto">
          <a:xfrm>
            <a:off x="4427538" y="1276350"/>
            <a:ext cx="416560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http://www.ludoc.it/pics/tossina-botulinica.jpg"/>
          <p:cNvPicPr>
            <a:picLocks noChangeAspect="1" noChangeArrowheads="1"/>
          </p:cNvPicPr>
          <p:nvPr/>
        </p:nvPicPr>
        <p:blipFill>
          <a:blip r:embed="rId2"/>
          <a:srcRect r="50101"/>
          <a:stretch>
            <a:fillRect/>
          </a:stretch>
        </p:blipFill>
        <p:spPr bwMode="auto">
          <a:xfrm>
            <a:off x="4427538" y="3716338"/>
            <a:ext cx="41751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Anomalie palpebrali</a:t>
            </a:r>
          </a:p>
        </p:txBody>
      </p:sp>
      <p:sp>
        <p:nvSpPr>
          <p:cNvPr id="1331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smtClean="0"/>
              <a:t>Estetiche</a:t>
            </a:r>
          </a:p>
          <a:p>
            <a:endParaRPr lang="it-IT" smtClean="0"/>
          </a:p>
          <a:p>
            <a:r>
              <a:rPr lang="it-IT" b="1" smtClean="0"/>
              <a:t>Funzionali</a:t>
            </a:r>
          </a:p>
          <a:p>
            <a:pPr lvl="1"/>
            <a:r>
              <a:rPr lang="it-IT" smtClean="0"/>
              <a:t>Mancanza della normale protezione offerta dalle palpebra alla sottostante congiuntiva – cornea con patologia </a:t>
            </a:r>
            <a:r>
              <a:rPr lang="it-IT" b="1" smtClean="0"/>
              <a:t>da esposizione</a:t>
            </a:r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Entropion, ectropion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Ptosi, lagoftalmo, blefarospasmo, </a:t>
            </a:r>
            <a:r>
              <a:rPr lang="it-IT" sz="2000" smtClean="0">
                <a:solidFill>
                  <a:srgbClr val="FF0000"/>
                </a:solidFill>
              </a:rPr>
              <a:t>pseudoptosi</a:t>
            </a:r>
          </a:p>
          <a:p>
            <a:pPr eaLnBrk="1" hangingPunct="1"/>
            <a:r>
              <a:rPr lang="it-IT" sz="2400" smtClean="0"/>
              <a:t>Infiammatorie</a:t>
            </a:r>
          </a:p>
          <a:p>
            <a:pPr lvl="1" eaLnBrk="1" hangingPunct="1"/>
            <a:r>
              <a:rPr lang="it-IT" sz="2000" smtClean="0"/>
              <a:t>palpebre, </a:t>
            </a:r>
          </a:p>
          <a:p>
            <a:pPr lvl="1" eaLnBrk="1" hangingPunct="1"/>
            <a:r>
              <a:rPr lang="it-IT" sz="2000" smtClean="0"/>
              <a:t>ghiandole palpebrali, </a:t>
            </a:r>
          </a:p>
          <a:p>
            <a:pPr lvl="1" eaLnBrk="1" hangingPunct="1"/>
            <a:r>
              <a:rPr lang="it-IT" sz="2000" smtClean="0"/>
              <a:t>margine palpebrale</a:t>
            </a:r>
          </a:p>
          <a:p>
            <a:pPr eaLnBrk="1" hangingPunct="1"/>
            <a:r>
              <a:rPr lang="it-IT" sz="2400" smtClean="0"/>
              <a:t>Neoplastica </a:t>
            </a:r>
          </a:p>
        </p:txBody>
      </p:sp>
      <p:sp>
        <p:nvSpPr>
          <p:cNvPr id="3174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z="2400" smtClean="0"/>
              <a:t>Microftalmi</a:t>
            </a:r>
          </a:p>
          <a:p>
            <a:pPr eaLnBrk="1" hangingPunct="1">
              <a:lnSpc>
                <a:spcPct val="150000"/>
              </a:lnSpc>
            </a:pPr>
            <a:r>
              <a:rPr lang="it-IT" sz="2400" smtClean="0"/>
              <a:t>Enoftalmi</a:t>
            </a:r>
          </a:p>
          <a:p>
            <a:pPr lvl="1" eaLnBrk="1" hangingPunct="1">
              <a:lnSpc>
                <a:spcPct val="150000"/>
              </a:lnSpc>
            </a:pPr>
            <a:r>
              <a:rPr lang="it-IT" sz="2000" smtClean="0"/>
              <a:t>Senile</a:t>
            </a:r>
          </a:p>
          <a:p>
            <a:pPr lvl="1" eaLnBrk="1" hangingPunct="1">
              <a:lnSpc>
                <a:spcPct val="150000"/>
              </a:lnSpc>
            </a:pPr>
            <a:r>
              <a:rPr lang="it-IT" sz="2000" smtClean="0"/>
              <a:t>Dimagrimento</a:t>
            </a:r>
          </a:p>
          <a:p>
            <a:pPr eaLnBrk="1" hangingPunct="1">
              <a:lnSpc>
                <a:spcPct val="150000"/>
              </a:lnSpc>
            </a:pPr>
            <a:r>
              <a:rPr lang="it-IT" sz="2400" smtClean="0"/>
              <a:t>Sindrome di Claude Bernard-Horner</a:t>
            </a:r>
          </a:p>
        </p:txBody>
      </p:sp>
      <p:sp>
        <p:nvSpPr>
          <p:cNvPr id="5" name="Parentesi graffa aperta 4"/>
          <p:cNvSpPr/>
          <p:nvPr/>
        </p:nvSpPr>
        <p:spPr>
          <a:xfrm>
            <a:off x="4357688" y="1785938"/>
            <a:ext cx="285750" cy="314325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32771" name="Rectangle 10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Entropion, 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Ptosi,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>
                <a:solidFill>
                  <a:srgbClr val="FF0000"/>
                </a:solidFill>
              </a:rPr>
              <a:t>palpebre</a:t>
            </a:r>
            <a:r>
              <a:rPr lang="it-IT" smtClean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ghiandole palpebrali,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Neoplastica </a:t>
            </a:r>
          </a:p>
        </p:txBody>
      </p:sp>
      <p:sp>
        <p:nvSpPr>
          <p:cNvPr id="32772" name="Rectangle 11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mtClean="0"/>
              <a:t>Dermatiti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it-IT" smtClean="0"/>
          </a:p>
        </p:txBody>
      </p:sp>
      <p:pic>
        <p:nvPicPr>
          <p:cNvPr id="32773" name="Picture 13" descr="seborro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284538"/>
            <a:ext cx="21066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5" descr="LAROCHE-DA%20enfant-vis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213100"/>
            <a:ext cx="2128837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pic>
        <p:nvPicPr>
          <p:cNvPr id="33795" name="Picture 7" descr="mollusc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30763" y="2754313"/>
            <a:ext cx="3486150" cy="2474912"/>
          </a:xfrm>
        </p:spPr>
      </p:pic>
      <p:sp>
        <p:nvSpPr>
          <p:cNvPr id="33796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it-IT" smtClean="0"/>
              <a:t>	Mollusco contagioso</a:t>
            </a:r>
          </a:p>
          <a:p>
            <a:pPr eaLnBrk="1" hangingPunct="1">
              <a:lnSpc>
                <a:spcPct val="90000"/>
              </a:lnSpc>
            </a:pPr>
            <a:endParaRPr lang="it-IT" smtClean="0"/>
          </a:p>
        </p:txBody>
      </p:sp>
      <p:sp>
        <p:nvSpPr>
          <p:cNvPr id="2765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600200"/>
            <a:ext cx="40386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Di posizione: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Entropion, ectropion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Di motilità: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Ptosi, lagoftalmo, blefarospasmo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Infiammatorie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>
                <a:solidFill>
                  <a:srgbClr val="FF0000"/>
                </a:solidFill>
              </a:rPr>
              <a:t>palpebre</a:t>
            </a:r>
            <a:r>
              <a:rPr lang="it-IT" dirty="0" smtClean="0"/>
              <a:t>,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ghiandole palpebrali,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margine palpebrale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Neoplastica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pic>
        <p:nvPicPr>
          <p:cNvPr id="34819" name="Picture 5" descr="herpes_au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94275" y="3006725"/>
            <a:ext cx="3494088" cy="2725738"/>
          </a:xfrm>
        </p:spPr>
      </p:pic>
      <p:sp>
        <p:nvSpPr>
          <p:cNvPr id="34820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611188" y="171132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Entropion, 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Ptosi,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>
                <a:solidFill>
                  <a:srgbClr val="FF0000"/>
                </a:solidFill>
              </a:rPr>
              <a:t>palpebre</a:t>
            </a:r>
            <a:r>
              <a:rPr lang="it-IT" smtClean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ghiandole palpebrali,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Neoplastica </a:t>
            </a:r>
          </a:p>
        </p:txBody>
      </p:sp>
      <p:sp>
        <p:nvSpPr>
          <p:cNvPr id="34821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mtClean="0"/>
              <a:t>Dermatiti infettive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Herpes simplex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Entropion, 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Ptosi,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>
                <a:solidFill>
                  <a:srgbClr val="FF0000"/>
                </a:solidFill>
              </a:rPr>
              <a:t>palpebre</a:t>
            </a:r>
            <a:r>
              <a:rPr lang="it-IT" smtClean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ghiandole palpebrali,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mtClean="0"/>
              <a:t>Neoplastica </a:t>
            </a:r>
          </a:p>
        </p:txBody>
      </p:sp>
      <p:sp>
        <p:nvSpPr>
          <p:cNvPr id="3584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211638" y="1844675"/>
            <a:ext cx="4038600" cy="4857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mtClean="0"/>
              <a:t>		Herpes zoster</a:t>
            </a:r>
          </a:p>
        </p:txBody>
      </p:sp>
      <p:pic>
        <p:nvPicPr>
          <p:cNvPr id="35845" name="Picture 8" descr="guertelr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636838"/>
            <a:ext cx="391795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>Anomalie acquisite</a:t>
            </a:r>
            <a:br>
              <a:rPr lang="it-IT" smtClean="0"/>
            </a:br>
            <a:r>
              <a:rPr lang="it-IT" smtClean="0"/>
              <a:t>				</a:t>
            </a:r>
            <a:r>
              <a:rPr lang="it-IT" sz="2800" smtClean="0"/>
              <a:t>orzaiolo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Entropion, 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Ptosi,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palpebre,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>
                <a:solidFill>
                  <a:srgbClr val="FF0000"/>
                </a:solidFill>
              </a:rPr>
              <a:t>ghiandole palpebrali</a:t>
            </a:r>
            <a:r>
              <a:rPr lang="it-IT" sz="2400" smtClean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Neoplastica </a:t>
            </a:r>
          </a:p>
        </p:txBody>
      </p:sp>
      <p:pic>
        <p:nvPicPr>
          <p:cNvPr id="36868" name="Picture 12" descr="Anatomy_-_Eyeli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contrast="12000"/>
          </a:blip>
          <a:srcRect l="43163" b="7608"/>
          <a:stretch>
            <a:fillRect/>
          </a:stretch>
        </p:blipFill>
        <p:spPr>
          <a:xfrm>
            <a:off x="5076825" y="1844675"/>
            <a:ext cx="3170238" cy="2112963"/>
          </a:xfrm>
        </p:spPr>
      </p:pic>
      <p:pic>
        <p:nvPicPr>
          <p:cNvPr id="36869" name="Picture 9" descr="hardeol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83150" y="4394200"/>
            <a:ext cx="3073400" cy="2058988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Anomalie acquisite</a:t>
            </a:r>
            <a:br>
              <a:rPr lang="it-IT" dirty="0" smtClean="0"/>
            </a:br>
            <a:r>
              <a:rPr lang="it-IT" dirty="0" smtClean="0"/>
              <a:t>				</a:t>
            </a:r>
            <a:r>
              <a:rPr lang="it-IT" sz="2800" dirty="0" err="1" smtClean="0"/>
              <a:t>calazio</a:t>
            </a:r>
            <a:endParaRPr lang="it-IT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800" smtClean="0"/>
              <a:t>Di posizione: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Entropion, ectropion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Ptosi, lagoftalmo, blefarospasmo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Infiammatorie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palpebre,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>
                <a:solidFill>
                  <a:srgbClr val="FF0000"/>
                </a:solidFill>
              </a:rPr>
              <a:t>ghiandole palpebrali</a:t>
            </a:r>
            <a:r>
              <a:rPr lang="it-IT" sz="2400" smtClean="0"/>
              <a:t>, 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400" smtClean="0"/>
              <a:t>margine palpebrale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Neoplastica </a:t>
            </a:r>
          </a:p>
        </p:txBody>
      </p:sp>
      <p:pic>
        <p:nvPicPr>
          <p:cNvPr id="1029" name="Picture 12" descr="Anatomy_-_Eyeli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contrast="12000"/>
          </a:blip>
          <a:srcRect l="43163" b="7608"/>
          <a:stretch>
            <a:fillRect/>
          </a:stretch>
        </p:blipFill>
        <p:spPr>
          <a:xfrm>
            <a:off x="5076825" y="1844675"/>
            <a:ext cx="3170238" cy="2112963"/>
          </a:xfrm>
        </p:spPr>
      </p:pic>
      <p:graphicFrame>
        <p:nvGraphicFramePr>
          <p:cNvPr id="1026" name="Object 10"/>
          <p:cNvGraphicFramePr>
            <a:graphicFrameLocks noChangeAspect="1"/>
          </p:cNvGraphicFramePr>
          <p:nvPr>
            <p:ph sz="quarter" idx="3"/>
          </p:nvPr>
        </p:nvGraphicFramePr>
        <p:xfrm>
          <a:off x="5003800" y="4292600"/>
          <a:ext cx="3281363" cy="2187575"/>
        </p:xfrm>
        <a:graphic>
          <a:graphicData uri="http://schemas.openxmlformats.org/presentationml/2006/ole">
            <p:oleObj spid="_x0000_s1026" name="Immagine bitmap" r:id="rId4" imgW="3657143" imgH="2438095" progId="PBrush">
              <p:embed/>
            </p:oleObj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4000" dirty="0" smtClean="0"/>
              <a:t>Anomalie acquisite</a:t>
            </a:r>
            <a:br>
              <a:rPr lang="it-IT" sz="4000" dirty="0" smtClean="0"/>
            </a:br>
            <a:r>
              <a:rPr lang="it-IT" sz="4000" dirty="0" smtClean="0"/>
              <a:t>					</a:t>
            </a:r>
            <a:endParaRPr lang="it-IT" sz="2000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smtClean="0"/>
              <a:t>Di posizione: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smtClean="0"/>
              <a:t>Entropion, ectropion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smtClean="0"/>
              <a:t>Di motilità: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smtClean="0"/>
              <a:t>Ptosi, lagoftalmo, blefarospasmo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smtClean="0"/>
              <a:t>Infiammatorie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smtClean="0"/>
              <a:t>palpebre,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smtClean="0"/>
              <a:t>ghiandole palpebrali,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smtClean="0">
                <a:solidFill>
                  <a:srgbClr val="FF0000"/>
                </a:solidFill>
              </a:rPr>
              <a:t>margine palpebrale (blefariti)</a:t>
            </a:r>
            <a:endParaRPr lang="it-IT" sz="240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smtClean="0"/>
              <a:t>Neoplastica 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ph sz="quarter" idx="2"/>
          </p:nvPr>
        </p:nvGraphicFramePr>
        <p:xfrm>
          <a:off x="4864100" y="620713"/>
          <a:ext cx="3884613" cy="2589212"/>
        </p:xfrm>
        <a:graphic>
          <a:graphicData uri="http://schemas.openxmlformats.org/presentationml/2006/ole">
            <p:oleObj spid="_x0000_s2050" name="Immagine bitmap" r:id="rId3" imgW="3657143" imgH="2438095" progId="PBrush">
              <p:embed/>
            </p:oleObj>
          </a:graphicData>
        </a:graphic>
      </p:graphicFrame>
      <p:pic>
        <p:nvPicPr>
          <p:cNvPr id="2053" name="Picture 4" descr="blephariti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3644900"/>
            <a:ext cx="3889375" cy="2751138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Entropion, ectropion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Ptosi, lagoftalmo, blefarospasmo</a:t>
            </a:r>
          </a:p>
          <a:p>
            <a:pPr eaLnBrk="1" hangingPunct="1"/>
            <a:r>
              <a:rPr lang="it-IT" sz="2400" smtClean="0"/>
              <a:t>Infiammatorie</a:t>
            </a:r>
          </a:p>
          <a:p>
            <a:pPr lvl="1" eaLnBrk="1" hangingPunct="1"/>
            <a:r>
              <a:rPr lang="it-IT" sz="2000" smtClean="0"/>
              <a:t>palpebre, </a:t>
            </a:r>
          </a:p>
          <a:p>
            <a:pPr lvl="1" eaLnBrk="1" hangingPunct="1"/>
            <a:r>
              <a:rPr lang="it-IT" sz="2000" smtClean="0"/>
              <a:t>ghiandole palpebrali, </a:t>
            </a:r>
          </a:p>
          <a:p>
            <a:pPr lvl="1" eaLnBrk="1" hangingPunct="1"/>
            <a:r>
              <a:rPr lang="it-IT" sz="2000" smtClean="0"/>
              <a:t>margine palpebrale</a:t>
            </a:r>
          </a:p>
        </p:txBody>
      </p:sp>
      <p:sp>
        <p:nvSpPr>
          <p:cNvPr id="3789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8200" y="1381125"/>
            <a:ext cx="4100513" cy="5000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smtClean="0"/>
              <a:t>		 xantelasmi</a:t>
            </a:r>
          </a:p>
        </p:txBody>
      </p:sp>
      <p:pic>
        <p:nvPicPr>
          <p:cNvPr id="37893" name="Picture 7" descr="CLtumb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73300"/>
            <a:ext cx="403225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932363" y="1844675"/>
          <a:ext cx="3535362" cy="2357438"/>
        </p:xfrm>
        <a:graphic>
          <a:graphicData uri="http://schemas.openxmlformats.org/presentationml/2006/ole">
            <p:oleObj spid="_x0000_s3074" name="Immagine bitmap" r:id="rId3" imgW="4858428" imgH="3238952" progId="PBrush">
              <p:embed/>
            </p:oleObj>
          </a:graphicData>
        </a:graphic>
      </p:graphicFrame>
      <p:sp>
        <p:nvSpPr>
          <p:cNvPr id="3076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90525" y="1600200"/>
            <a:ext cx="4038600" cy="4525963"/>
          </a:xfrm>
        </p:spPr>
        <p:txBody>
          <a:bodyPr/>
          <a:lstStyle/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Entropion, ectropion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Ptosi, lagoftalmo, blefarospasmo</a:t>
            </a:r>
          </a:p>
          <a:p>
            <a:pPr eaLnBrk="1" hangingPunct="1"/>
            <a:r>
              <a:rPr lang="it-IT" sz="2400" smtClean="0"/>
              <a:t>Infiammatorie</a:t>
            </a:r>
          </a:p>
          <a:p>
            <a:pPr lvl="1" eaLnBrk="1" hangingPunct="1"/>
            <a:r>
              <a:rPr lang="it-IT" sz="2000" smtClean="0"/>
              <a:t>palpebre, </a:t>
            </a:r>
          </a:p>
          <a:p>
            <a:pPr lvl="1" eaLnBrk="1" hangingPunct="1"/>
            <a:r>
              <a:rPr lang="it-IT" sz="2000" smtClean="0"/>
              <a:t>ghiandole palpebrali, </a:t>
            </a:r>
          </a:p>
          <a:p>
            <a:pPr lvl="1" eaLnBrk="1" hangingPunct="1"/>
            <a:r>
              <a:rPr lang="it-IT" sz="2000" smtClean="0"/>
              <a:t>margine palpebrale</a:t>
            </a:r>
          </a:p>
          <a:p>
            <a:pPr eaLnBrk="1" hangingPunct="1"/>
            <a:r>
              <a:rPr lang="it-IT" sz="2400" smtClean="0"/>
              <a:t>Neoplastica</a:t>
            </a:r>
          </a:p>
          <a:p>
            <a:pPr eaLnBrk="1" hangingPunct="1"/>
            <a:endParaRPr lang="it-IT" sz="2400" smtClean="0"/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43488" y="1268413"/>
            <a:ext cx="4100512" cy="4857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smtClean="0"/>
              <a:t>		   papillomi</a:t>
            </a:r>
          </a:p>
        </p:txBody>
      </p:sp>
      <p:pic>
        <p:nvPicPr>
          <p:cNvPr id="3078" name="Picture 8" descr="papill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250" y="4235450"/>
            <a:ext cx="3268663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congenite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sviluppo:</a:t>
            </a:r>
          </a:p>
          <a:p>
            <a:pPr lvl="1" eaLnBrk="1" hangingPunct="1"/>
            <a:r>
              <a:rPr lang="it-IT" sz="2000" smtClean="0"/>
              <a:t>Ablefaron, </a:t>
            </a:r>
            <a:r>
              <a:rPr lang="it-IT" sz="2000" smtClean="0">
                <a:solidFill>
                  <a:srgbClr val="FF0000"/>
                </a:solidFill>
              </a:rPr>
              <a:t>anchiloblefaron</a:t>
            </a:r>
            <a:r>
              <a:rPr lang="it-IT" sz="2000" smtClean="0"/>
              <a:t>, coloboma</a:t>
            </a:r>
          </a:p>
          <a:p>
            <a:pPr eaLnBrk="1" hangingPunct="1"/>
            <a:r>
              <a:rPr lang="it-IT" sz="2400" smtClean="0"/>
              <a:t>Di forma:</a:t>
            </a:r>
          </a:p>
          <a:p>
            <a:pPr lvl="1" eaLnBrk="1" hangingPunct="1"/>
            <a:r>
              <a:rPr lang="it-IT" sz="2000" smtClean="0"/>
              <a:t>Epicanto, epiblepharon, blefarofimosi</a:t>
            </a:r>
          </a:p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Rime mongoloidi e antimongoloidi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</a:t>
            </a:r>
          </a:p>
        </p:txBody>
      </p:sp>
      <p:pic>
        <p:nvPicPr>
          <p:cNvPr id="14340" name="Picture 13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92725" y="1773238"/>
            <a:ext cx="3103563" cy="3087687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acquisite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Entropion, ectropion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Ptosi, lagoftalmo, blefarospasmo</a:t>
            </a:r>
          </a:p>
          <a:p>
            <a:pPr eaLnBrk="1" hangingPunct="1"/>
            <a:r>
              <a:rPr lang="it-IT" sz="2400" smtClean="0"/>
              <a:t>Infiammatorie</a:t>
            </a:r>
          </a:p>
          <a:p>
            <a:pPr lvl="1" eaLnBrk="1" hangingPunct="1"/>
            <a:r>
              <a:rPr lang="it-IT" sz="2000" smtClean="0"/>
              <a:t>palpebre, </a:t>
            </a:r>
          </a:p>
          <a:p>
            <a:pPr lvl="1" eaLnBrk="1" hangingPunct="1"/>
            <a:r>
              <a:rPr lang="it-IT" sz="2000" smtClean="0"/>
              <a:t>ghiandole palpebrali, </a:t>
            </a:r>
          </a:p>
          <a:p>
            <a:pPr lvl="1" eaLnBrk="1" hangingPunct="1"/>
            <a:r>
              <a:rPr lang="it-IT" sz="2000" smtClean="0"/>
              <a:t>margine palpebrale</a:t>
            </a:r>
          </a:p>
          <a:p>
            <a:pPr eaLnBrk="1" hangingPunct="1"/>
            <a:r>
              <a:rPr lang="it-IT" sz="2400" smtClean="0">
                <a:solidFill>
                  <a:srgbClr val="FF0000"/>
                </a:solidFill>
              </a:rPr>
              <a:t>Neoplastica</a:t>
            </a:r>
          </a:p>
          <a:p>
            <a:pPr eaLnBrk="1" hangingPunct="1">
              <a:buFontTx/>
              <a:buNone/>
            </a:pPr>
            <a:endParaRPr lang="it-IT" sz="2400" smtClean="0">
              <a:solidFill>
                <a:srgbClr val="FF0000"/>
              </a:solidFill>
            </a:endParaRPr>
          </a:p>
        </p:txBody>
      </p:sp>
      <p:sp>
        <p:nvSpPr>
          <p:cNvPr id="38916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3438" y="1125538"/>
            <a:ext cx="4038600" cy="4929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sz="2400" smtClean="0"/>
              <a:t>		</a:t>
            </a:r>
          </a:p>
          <a:p>
            <a:pPr eaLnBrk="1" hangingPunct="1">
              <a:buFontTx/>
              <a:buNone/>
            </a:pPr>
            <a:endParaRPr lang="it-IT" sz="2400" smtClean="0"/>
          </a:p>
          <a:p>
            <a:pPr eaLnBrk="1" hangingPunct="1">
              <a:buFontTx/>
              <a:buNone/>
            </a:pPr>
            <a:r>
              <a:rPr lang="it-IT" sz="2400" smtClean="0"/>
              <a:t>epiteliomi basocellulari e spinocellulari</a:t>
            </a:r>
          </a:p>
        </p:txBody>
      </p:sp>
      <p:pic>
        <p:nvPicPr>
          <p:cNvPr id="38917" name="Picture 7" descr="basali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3213100"/>
            <a:ext cx="2951162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D:\Spalton\images\2FF53.jpg"/>
          <p:cNvPicPr>
            <a:picLocks noChangeAspect="1" noChangeArrowheads="1"/>
          </p:cNvPicPr>
          <p:nvPr/>
        </p:nvPicPr>
        <p:blipFill>
          <a:blip r:embed="rId2" r:link="rId3"/>
          <a:srcRect b="10156"/>
          <a:stretch>
            <a:fillRect/>
          </a:stretch>
        </p:blipFill>
        <p:spPr bwMode="auto">
          <a:xfrm>
            <a:off x="144463" y="1198563"/>
            <a:ext cx="896461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1187450" y="333375"/>
            <a:ext cx="679132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>
                <a:latin typeface="Calibri" pitchFamily="34" charset="0"/>
              </a:rPr>
              <a:t>Carcinoma squamocellulare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yelids-42"/>
          <p:cNvPicPr>
            <a:picLocks noChangeAspect="1" noChangeArrowheads="1"/>
          </p:cNvPicPr>
          <p:nvPr/>
        </p:nvPicPr>
        <p:blipFill>
          <a:blip r:embed="rId2"/>
          <a:srcRect l="821"/>
          <a:stretch>
            <a:fillRect/>
          </a:stretch>
        </p:blipFill>
        <p:spPr bwMode="auto">
          <a:xfrm>
            <a:off x="161925" y="1098550"/>
            <a:ext cx="8820150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12900" y="333375"/>
            <a:ext cx="5792788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>
                <a:latin typeface="Calibri" pitchFamily="34" charset="0"/>
              </a:rPr>
              <a:t>Carcinoma basocellulare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yelids-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" y="1331913"/>
            <a:ext cx="8964613" cy="519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612900" y="333375"/>
            <a:ext cx="601186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>
                <a:latin typeface="Calibri" pitchFamily="34" charset="0"/>
              </a:rPr>
              <a:t>Carcinoma basocellulare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yelids-49"/>
          <p:cNvPicPr>
            <a:picLocks noChangeAspect="1" noChangeArrowheads="1"/>
          </p:cNvPicPr>
          <p:nvPr/>
        </p:nvPicPr>
        <p:blipFill>
          <a:blip r:embed="rId2"/>
          <a:srcRect r="51735"/>
          <a:stretch>
            <a:fillRect/>
          </a:stretch>
        </p:blipFill>
        <p:spPr bwMode="auto">
          <a:xfrm>
            <a:off x="34925" y="793750"/>
            <a:ext cx="4495800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eyelids-49"/>
          <p:cNvPicPr>
            <a:picLocks noChangeAspect="1" noChangeArrowheads="1"/>
          </p:cNvPicPr>
          <p:nvPr/>
        </p:nvPicPr>
        <p:blipFill>
          <a:blip r:embed="rId2"/>
          <a:srcRect l="51735"/>
          <a:stretch>
            <a:fillRect/>
          </a:stretch>
        </p:blipFill>
        <p:spPr bwMode="auto">
          <a:xfrm>
            <a:off x="4572000" y="793750"/>
            <a:ext cx="4495800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67075" y="44450"/>
            <a:ext cx="2663825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>
                <a:latin typeface="Calibri" pitchFamily="34" charset="0"/>
              </a:rPr>
              <a:t>Melanoma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Apparato lacrimale:</a:t>
            </a:r>
            <a:br>
              <a:rPr lang="it-IT" smtClean="0"/>
            </a:br>
            <a:r>
              <a:rPr lang="it-IT" smtClean="0"/>
              <a:t> </a:t>
            </a:r>
            <a:r>
              <a:rPr lang="it-IT" sz="3200" smtClean="0"/>
              <a:t>ghiandole lacrimali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362200"/>
            <a:ext cx="7772400" cy="4114800"/>
          </a:xfrm>
        </p:spPr>
        <p:txBody>
          <a:bodyPr/>
          <a:lstStyle/>
          <a:p>
            <a:pPr eaLnBrk="1" hangingPunct="1"/>
            <a:r>
              <a:rPr lang="it-IT" smtClean="0"/>
              <a:t>Principale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3924300" y="1844675"/>
          <a:ext cx="4762500" cy="4443413"/>
        </p:xfrm>
        <a:graphic>
          <a:graphicData uri="http://schemas.openxmlformats.org/presentationml/2006/ole">
            <p:oleObj spid="_x0000_s4098" name="Immagine bitmap" r:id="rId3" imgW="3696216" imgH="3448531" progId="PBrush">
              <p:embed/>
            </p:oleObj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sz="4000" smtClean="0"/>
              <a:t>ghiandole lacrimali accessorie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1700213"/>
            <a:ext cx="5292725" cy="4114800"/>
          </a:xfrm>
        </p:spPr>
        <p:txBody>
          <a:bodyPr/>
          <a:lstStyle/>
          <a:p>
            <a:pPr lvl="1" eaLnBrk="1" hangingPunct="1">
              <a:lnSpc>
                <a:spcPct val="150000"/>
              </a:lnSpc>
            </a:pPr>
            <a:r>
              <a:rPr lang="it-IT" b="1" smtClean="0"/>
              <a:t>Lipidiche</a:t>
            </a:r>
            <a:r>
              <a:rPr lang="it-IT" smtClean="0"/>
              <a:t> </a:t>
            </a:r>
          </a:p>
          <a:p>
            <a:pPr lvl="2" eaLnBrk="1" hangingPunct="1">
              <a:lnSpc>
                <a:spcPct val="150000"/>
              </a:lnSpc>
            </a:pPr>
            <a:r>
              <a:rPr lang="it-IT" smtClean="0"/>
              <a:t>Meibonio, Zeiss, Moll</a:t>
            </a:r>
          </a:p>
          <a:p>
            <a:pPr lvl="1" eaLnBrk="1" hangingPunct="1">
              <a:lnSpc>
                <a:spcPct val="150000"/>
              </a:lnSpc>
            </a:pPr>
            <a:r>
              <a:rPr lang="it-IT" b="1" smtClean="0"/>
              <a:t>Sierose</a:t>
            </a:r>
          </a:p>
          <a:p>
            <a:pPr lvl="2" eaLnBrk="1" hangingPunct="1">
              <a:lnSpc>
                <a:spcPct val="150000"/>
              </a:lnSpc>
            </a:pPr>
            <a:r>
              <a:rPr lang="it-IT" smtClean="0"/>
              <a:t>Krause, Ciaccio-Wolfring</a:t>
            </a:r>
          </a:p>
          <a:p>
            <a:pPr lvl="1" eaLnBrk="1" hangingPunct="1">
              <a:lnSpc>
                <a:spcPct val="150000"/>
              </a:lnSpc>
            </a:pPr>
            <a:r>
              <a:rPr lang="it-IT" b="1" smtClean="0"/>
              <a:t>Mucuse</a:t>
            </a:r>
            <a:r>
              <a:rPr lang="it-IT" smtClean="0"/>
              <a:t> </a:t>
            </a:r>
          </a:p>
          <a:p>
            <a:pPr lvl="2" eaLnBrk="1" hangingPunct="1">
              <a:lnSpc>
                <a:spcPct val="150000"/>
              </a:lnSpc>
            </a:pPr>
            <a:r>
              <a:rPr lang="it-IT" smtClean="0"/>
              <a:t>Henle</a:t>
            </a:r>
          </a:p>
        </p:txBody>
      </p:sp>
      <p:pic>
        <p:nvPicPr>
          <p:cNvPr id="44036" name="Picture 4" descr="eyel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484313"/>
            <a:ext cx="3098800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Apparato lacrimale:</a:t>
            </a:r>
            <a:br>
              <a:rPr lang="it-IT" smtClean="0"/>
            </a:br>
            <a:r>
              <a:rPr lang="it-IT" smtClean="0"/>
              <a:t>vie di deflusso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4038600" cy="44196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z="2800" smtClean="0"/>
              <a:t>Puntini lacrimali</a:t>
            </a:r>
          </a:p>
          <a:p>
            <a:pPr eaLnBrk="1" hangingPunct="1">
              <a:lnSpc>
                <a:spcPct val="150000"/>
              </a:lnSpc>
            </a:pPr>
            <a:r>
              <a:rPr lang="it-IT" sz="2800" smtClean="0"/>
              <a:t>Canalino superiore ed inferiore</a:t>
            </a:r>
          </a:p>
          <a:p>
            <a:pPr eaLnBrk="1" hangingPunct="1">
              <a:lnSpc>
                <a:spcPct val="150000"/>
              </a:lnSpc>
            </a:pPr>
            <a:r>
              <a:rPr lang="it-IT" sz="2800" smtClean="0"/>
              <a:t>Canale comune</a:t>
            </a:r>
          </a:p>
          <a:p>
            <a:pPr eaLnBrk="1" hangingPunct="1">
              <a:lnSpc>
                <a:spcPct val="150000"/>
              </a:lnSpc>
            </a:pPr>
            <a:r>
              <a:rPr lang="it-IT" sz="2800" smtClean="0"/>
              <a:t>Sacco lacrimale</a:t>
            </a:r>
          </a:p>
          <a:p>
            <a:pPr eaLnBrk="1" hangingPunct="1">
              <a:lnSpc>
                <a:spcPct val="150000"/>
              </a:lnSpc>
            </a:pPr>
            <a:r>
              <a:rPr lang="it-IT" sz="2800" smtClean="0"/>
              <a:t>Dotto naso-lacrimale</a:t>
            </a:r>
          </a:p>
        </p:txBody>
      </p:sp>
      <p:pic>
        <p:nvPicPr>
          <p:cNvPr id="45060" name="Picture 7" descr="LACRIMA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4663" y="2276475"/>
            <a:ext cx="4608512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45061" name="Freeform 9"/>
          <p:cNvSpPr>
            <a:spLocks/>
          </p:cNvSpPr>
          <p:nvPr/>
        </p:nvSpPr>
        <p:spPr bwMode="auto">
          <a:xfrm>
            <a:off x="7194550" y="3203575"/>
            <a:ext cx="346075" cy="301625"/>
          </a:xfrm>
          <a:custGeom>
            <a:avLst/>
            <a:gdLst>
              <a:gd name="T0" fmla="*/ 2147483647 w 218"/>
              <a:gd name="T1" fmla="*/ 2147483647 h 190"/>
              <a:gd name="T2" fmla="*/ 2147483647 w 218"/>
              <a:gd name="T3" fmla="*/ 2147483647 h 190"/>
              <a:gd name="T4" fmla="*/ 2147483647 w 218"/>
              <a:gd name="T5" fmla="*/ 2147483647 h 190"/>
              <a:gd name="T6" fmla="*/ 0 w 218"/>
              <a:gd name="T7" fmla="*/ 2147483647 h 190"/>
              <a:gd name="T8" fmla="*/ 2147483647 w 218"/>
              <a:gd name="T9" fmla="*/ 2147483647 h 190"/>
              <a:gd name="T10" fmla="*/ 2147483647 w 218"/>
              <a:gd name="T11" fmla="*/ 2147483647 h 190"/>
              <a:gd name="T12" fmla="*/ 2147483647 w 218"/>
              <a:gd name="T13" fmla="*/ 2147483647 h 190"/>
              <a:gd name="T14" fmla="*/ 2147483647 w 218"/>
              <a:gd name="T15" fmla="*/ 2147483647 h 190"/>
              <a:gd name="T16" fmla="*/ 2147483647 w 218"/>
              <a:gd name="T17" fmla="*/ 2147483647 h 1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8"/>
              <a:gd name="T28" fmla="*/ 0 h 190"/>
              <a:gd name="T29" fmla="*/ 218 w 218"/>
              <a:gd name="T30" fmla="*/ 190 h 19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8" h="190">
                <a:moveTo>
                  <a:pt x="186" y="15"/>
                </a:moveTo>
                <a:cubicBezTo>
                  <a:pt x="194" y="51"/>
                  <a:pt x="218" y="106"/>
                  <a:pt x="195" y="142"/>
                </a:cubicBezTo>
                <a:cubicBezTo>
                  <a:pt x="189" y="152"/>
                  <a:pt x="172" y="147"/>
                  <a:pt x="161" y="150"/>
                </a:cubicBezTo>
                <a:cubicBezTo>
                  <a:pt x="100" y="190"/>
                  <a:pt x="92" y="174"/>
                  <a:pt x="0" y="167"/>
                </a:cubicBezTo>
                <a:cubicBezTo>
                  <a:pt x="3" y="159"/>
                  <a:pt x="2" y="148"/>
                  <a:pt x="8" y="142"/>
                </a:cubicBezTo>
                <a:cubicBezTo>
                  <a:pt x="15" y="136"/>
                  <a:pt x="25" y="137"/>
                  <a:pt x="34" y="134"/>
                </a:cubicBezTo>
                <a:cubicBezTo>
                  <a:pt x="62" y="125"/>
                  <a:pt x="82" y="109"/>
                  <a:pt x="110" y="100"/>
                </a:cubicBezTo>
                <a:cubicBezTo>
                  <a:pt x="134" y="63"/>
                  <a:pt x="118" y="45"/>
                  <a:pt x="161" y="32"/>
                </a:cubicBezTo>
                <a:cubicBezTo>
                  <a:pt x="171" y="0"/>
                  <a:pt x="161" y="2"/>
                  <a:pt x="186" y="15"/>
                </a:cubicBezTo>
                <a:close/>
              </a:path>
            </a:pathLst>
          </a:custGeom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 l="16145" r="10625"/>
          <a:stretch>
            <a:fillRect/>
          </a:stretch>
        </p:blipFill>
        <p:spPr bwMode="auto">
          <a:xfrm>
            <a:off x="1331913" y="842963"/>
            <a:ext cx="630078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Film lacrimale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4246562" cy="4525963"/>
          </a:xfrm>
        </p:spPr>
        <p:txBody>
          <a:bodyPr/>
          <a:lstStyle/>
          <a:p>
            <a:pPr eaLnBrk="1" hangingPunct="1">
              <a:lnSpc>
                <a:spcPct val="300000"/>
              </a:lnSpc>
            </a:pPr>
            <a:r>
              <a:rPr lang="it-IT" sz="2800" smtClean="0"/>
              <a:t>Strato lipidico</a:t>
            </a:r>
          </a:p>
          <a:p>
            <a:pPr eaLnBrk="1" hangingPunct="1">
              <a:lnSpc>
                <a:spcPct val="300000"/>
              </a:lnSpc>
            </a:pPr>
            <a:r>
              <a:rPr lang="it-IT" sz="2800" smtClean="0"/>
              <a:t>Strato acquoso</a:t>
            </a:r>
          </a:p>
          <a:p>
            <a:pPr eaLnBrk="1" hangingPunct="1">
              <a:lnSpc>
                <a:spcPct val="300000"/>
              </a:lnSpc>
            </a:pPr>
            <a:r>
              <a:rPr lang="it-IT" sz="2800" smtClean="0"/>
              <a:t>Strato mucoso</a:t>
            </a:r>
          </a:p>
          <a:p>
            <a:pPr eaLnBrk="1" hangingPunct="1">
              <a:lnSpc>
                <a:spcPct val="110000"/>
              </a:lnSpc>
            </a:pPr>
            <a:endParaRPr lang="it-IT" sz="2800" smtClean="0"/>
          </a:p>
          <a:p>
            <a:pPr eaLnBrk="1" hangingPunct="1">
              <a:lnSpc>
                <a:spcPct val="110000"/>
              </a:lnSpc>
            </a:pPr>
            <a:endParaRPr lang="it-IT" sz="2800" smtClean="0"/>
          </a:p>
          <a:p>
            <a:pPr eaLnBrk="1" hangingPunct="1">
              <a:lnSpc>
                <a:spcPct val="185000"/>
              </a:lnSpc>
              <a:buFont typeface="Arial" charset="0"/>
              <a:buNone/>
            </a:pPr>
            <a:endParaRPr lang="it-IT" sz="2800" smtClean="0"/>
          </a:p>
          <a:p>
            <a:pPr eaLnBrk="1" hangingPunct="1">
              <a:lnSpc>
                <a:spcPct val="185000"/>
              </a:lnSpc>
            </a:pPr>
            <a:endParaRPr lang="it-IT" sz="2800" smtClean="0"/>
          </a:p>
        </p:txBody>
      </p:sp>
      <p:pic>
        <p:nvPicPr>
          <p:cNvPr id="4710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4443" t="14136" r="8888" b="8586"/>
          <a:stretch>
            <a:fillRect/>
          </a:stretch>
        </p:blipFill>
        <p:spPr>
          <a:xfrm>
            <a:off x="3419475" y="1844675"/>
            <a:ext cx="5305425" cy="3671888"/>
          </a:xfr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congenite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sviluppo:</a:t>
            </a:r>
          </a:p>
          <a:p>
            <a:pPr lvl="1" eaLnBrk="1" hangingPunct="1"/>
            <a:r>
              <a:rPr lang="it-IT" sz="2000" smtClean="0"/>
              <a:t>Ablefaron, anchiloblefaron, </a:t>
            </a:r>
            <a:r>
              <a:rPr lang="it-IT" sz="2000" smtClean="0">
                <a:solidFill>
                  <a:srgbClr val="FF0000"/>
                </a:solidFill>
              </a:rPr>
              <a:t>coloboma</a:t>
            </a:r>
          </a:p>
          <a:p>
            <a:pPr eaLnBrk="1" hangingPunct="1"/>
            <a:r>
              <a:rPr lang="it-IT" sz="2400" smtClean="0"/>
              <a:t>Di forma:</a:t>
            </a:r>
          </a:p>
          <a:p>
            <a:pPr lvl="1" eaLnBrk="1" hangingPunct="1"/>
            <a:r>
              <a:rPr lang="it-IT" sz="2000" smtClean="0"/>
              <a:t>Epicanto, epiblepharon, blefarofimosi</a:t>
            </a:r>
          </a:p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Rime mongoloidi e antimongoloidi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</a:t>
            </a:r>
          </a:p>
        </p:txBody>
      </p:sp>
      <p:pic>
        <p:nvPicPr>
          <p:cNvPr id="15364" name="Picture 4" descr="299colobom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263775"/>
            <a:ext cx="4038600" cy="3206750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Film lacrimale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4246562" cy="45259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it-IT" sz="2800" smtClean="0"/>
              <a:t>Esame alla lampada a fessura</a:t>
            </a:r>
          </a:p>
          <a:p>
            <a:pPr lvl="1" eaLnBrk="1" hangingPunct="1">
              <a:lnSpc>
                <a:spcPct val="110000"/>
              </a:lnSpc>
            </a:pPr>
            <a:r>
              <a:rPr lang="it-IT" sz="2400" smtClean="0"/>
              <a:t>menisco lacrimale</a:t>
            </a:r>
          </a:p>
          <a:p>
            <a:pPr eaLnBrk="1" hangingPunct="1">
              <a:lnSpc>
                <a:spcPct val="185000"/>
              </a:lnSpc>
              <a:buFont typeface="Arial" charset="0"/>
              <a:buNone/>
            </a:pPr>
            <a:endParaRPr lang="it-IT" sz="2800" smtClean="0"/>
          </a:p>
          <a:p>
            <a:pPr eaLnBrk="1" hangingPunct="1">
              <a:lnSpc>
                <a:spcPct val="185000"/>
              </a:lnSpc>
            </a:pPr>
            <a:endParaRPr lang="it-IT" sz="2800" smtClean="0"/>
          </a:p>
        </p:txBody>
      </p:sp>
      <p:pic>
        <p:nvPicPr>
          <p:cNvPr id="48132" name="Picture 19" descr="spaltlamp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1649413"/>
            <a:ext cx="3124200" cy="2085975"/>
          </a:xfrm>
        </p:spPr>
      </p:pic>
      <p:pic>
        <p:nvPicPr>
          <p:cNvPr id="48133" name="Picture 12" descr="http://benesserevisivo.eu/files/2009/05/black-line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t="58347"/>
          <a:stretch>
            <a:fillRect/>
          </a:stretch>
        </p:blipFill>
        <p:spPr>
          <a:xfrm>
            <a:off x="1428750" y="4071938"/>
            <a:ext cx="6575425" cy="2054225"/>
          </a:xfr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Film lacrimale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12875"/>
            <a:ext cx="4246562" cy="45259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it-IT" sz="2800" smtClean="0"/>
              <a:t>Esame alla lampada a fessura</a:t>
            </a:r>
          </a:p>
          <a:p>
            <a:pPr lvl="1" eaLnBrk="1" hangingPunct="1">
              <a:lnSpc>
                <a:spcPct val="110000"/>
              </a:lnSpc>
            </a:pPr>
            <a:r>
              <a:rPr lang="it-IT" sz="2400" smtClean="0"/>
              <a:t>break up time (BUT)</a:t>
            </a:r>
          </a:p>
          <a:p>
            <a:pPr eaLnBrk="1" hangingPunct="1">
              <a:lnSpc>
                <a:spcPct val="110000"/>
              </a:lnSpc>
            </a:pPr>
            <a:endParaRPr lang="it-IT" sz="2800" smtClean="0"/>
          </a:p>
          <a:p>
            <a:pPr eaLnBrk="1" hangingPunct="1">
              <a:lnSpc>
                <a:spcPct val="110000"/>
              </a:lnSpc>
            </a:pPr>
            <a:endParaRPr lang="it-IT" sz="2800" smtClean="0"/>
          </a:p>
          <a:p>
            <a:pPr eaLnBrk="1" hangingPunct="1">
              <a:lnSpc>
                <a:spcPct val="110000"/>
              </a:lnSpc>
            </a:pPr>
            <a:r>
              <a:rPr lang="it-IT" sz="2800" smtClean="0"/>
              <a:t>Test di Schirmer</a:t>
            </a:r>
          </a:p>
          <a:p>
            <a:pPr lvl="1" eaLnBrk="1" hangingPunct="1">
              <a:lnSpc>
                <a:spcPct val="110000"/>
              </a:lnSpc>
            </a:pPr>
            <a:r>
              <a:rPr lang="it-IT" sz="2400" smtClean="0"/>
              <a:t>basale</a:t>
            </a:r>
          </a:p>
          <a:p>
            <a:pPr lvl="1" eaLnBrk="1" hangingPunct="1">
              <a:lnSpc>
                <a:spcPct val="110000"/>
              </a:lnSpc>
            </a:pPr>
            <a:r>
              <a:rPr lang="it-IT" sz="2400" smtClean="0"/>
              <a:t>riflesso </a:t>
            </a:r>
          </a:p>
          <a:p>
            <a:pPr lvl="1" eaLnBrk="1" hangingPunct="1">
              <a:lnSpc>
                <a:spcPct val="110000"/>
              </a:lnSpc>
            </a:pPr>
            <a:endParaRPr lang="it-IT" sz="2400" smtClean="0"/>
          </a:p>
          <a:p>
            <a:pPr eaLnBrk="1" hangingPunct="1">
              <a:lnSpc>
                <a:spcPct val="185000"/>
              </a:lnSpc>
            </a:pPr>
            <a:endParaRPr lang="it-IT" sz="2800" smtClean="0"/>
          </a:p>
          <a:p>
            <a:pPr eaLnBrk="1" hangingPunct="1">
              <a:lnSpc>
                <a:spcPct val="185000"/>
              </a:lnSpc>
            </a:pPr>
            <a:endParaRPr lang="it-IT" sz="2800" smtClean="0"/>
          </a:p>
        </p:txBody>
      </p:sp>
      <p:pic>
        <p:nvPicPr>
          <p:cNvPr id="49156" name="Picture 16" descr="sj-schirmer">
            <a:hlinkClick r:id="rId2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34088" y="2293938"/>
            <a:ext cx="1266825" cy="800100"/>
          </a:xfrm>
        </p:spPr>
      </p:pic>
      <p:pic>
        <p:nvPicPr>
          <p:cNvPr id="49157" name="Picture 2" descr="immagine but2"/>
          <p:cNvPicPr>
            <a:picLocks noChangeAspect="1" noChangeArrowheads="1"/>
          </p:cNvPicPr>
          <p:nvPr/>
        </p:nvPicPr>
        <p:blipFill>
          <a:blip r:embed="rId4"/>
          <a:srcRect t="34221"/>
          <a:stretch>
            <a:fillRect/>
          </a:stretch>
        </p:blipFill>
        <p:spPr bwMode="auto">
          <a:xfrm>
            <a:off x="5143500" y="1195388"/>
            <a:ext cx="3262313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 descr="http://t3.gstatic.com/images?q=tbn:ANd9GcTn1xQSysUcA-AEf6IHSIXFZQXR34OYJjHBMKq_tNzTnLG13aB_s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1850" y="3933825"/>
            <a:ext cx="37782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b="1" smtClean="0"/>
              <a:t>Riduzione della escrezione del film lacrimale</a:t>
            </a:r>
          </a:p>
        </p:txBody>
      </p:sp>
      <p:sp>
        <p:nvSpPr>
          <p:cNvPr id="50179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Dermatopatie</a:t>
            </a:r>
          </a:p>
          <a:p>
            <a:pPr lvl="1" eaLnBrk="1" hangingPunct="1"/>
            <a:r>
              <a:rPr lang="it-IT" smtClean="0"/>
              <a:t>Dermatite seborroica</a:t>
            </a:r>
          </a:p>
          <a:p>
            <a:pPr lvl="1" eaLnBrk="1" hangingPunct="1"/>
            <a:r>
              <a:rPr lang="it-IT" smtClean="0"/>
              <a:t>Acne rosacea</a:t>
            </a:r>
          </a:p>
          <a:p>
            <a:pPr eaLnBrk="1" hangingPunct="1"/>
            <a:r>
              <a:rPr lang="it-IT" b="1" smtClean="0"/>
              <a:t>Malattie autoimmuni e/o immunitarie</a:t>
            </a:r>
          </a:p>
          <a:p>
            <a:pPr lvl="1" eaLnBrk="1" hangingPunct="1"/>
            <a:r>
              <a:rPr lang="it-IT" smtClean="0"/>
              <a:t>Collagenopatie, artrite reumatoide, lupus</a:t>
            </a:r>
          </a:p>
          <a:p>
            <a:pPr eaLnBrk="1" hangingPunct="1"/>
            <a:r>
              <a:rPr lang="it-IT" b="1" smtClean="0"/>
              <a:t>Sindrome di S</a:t>
            </a:r>
            <a:r>
              <a:rPr lang="az-Cyrl-AZ" b="1" smtClean="0"/>
              <a:t>ј</a:t>
            </a:r>
            <a:r>
              <a:rPr lang="it-IT" b="1" smtClean="0"/>
              <a:t>ögren</a:t>
            </a:r>
          </a:p>
          <a:p>
            <a:pPr lvl="1" eaLnBrk="1" hangingPunct="1"/>
            <a:endParaRPr lang="it-IT" smtClean="0"/>
          </a:p>
        </p:txBody>
      </p:sp>
      <p:sp>
        <p:nvSpPr>
          <p:cNvPr id="50180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356100" y="1600200"/>
            <a:ext cx="4608513" cy="4525963"/>
          </a:xfrm>
        </p:spPr>
        <p:txBody>
          <a:bodyPr/>
          <a:lstStyle/>
          <a:p>
            <a:pPr eaLnBrk="1" hangingPunct="1"/>
            <a:r>
              <a:rPr lang="it-IT" sz="2400" smtClean="0"/>
              <a:t> </a:t>
            </a:r>
            <a:r>
              <a:rPr lang="it-IT" b="1" smtClean="0"/>
              <a:t>Invecchiamento</a:t>
            </a:r>
            <a:r>
              <a:rPr lang="it-IT" smtClean="0"/>
              <a:t> = riduzione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mtClean="0"/>
              <a:t>del secreto della ghiandola lacrimale principale e delle accessorie </a:t>
            </a:r>
            <a:r>
              <a:rPr lang="it-IT" sz="2000" smtClean="0"/>
              <a:t>(</a:t>
            </a:r>
            <a:r>
              <a:rPr lang="it-IT" sz="2000" i="1" smtClean="0"/>
              <a:t>parte “acquosa”</a:t>
            </a:r>
            <a:r>
              <a:rPr lang="it-IT" sz="2000" smtClean="0"/>
              <a:t>)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mtClean="0"/>
              <a:t>del numero delle ghiandole di Meibomio </a:t>
            </a:r>
            <a:r>
              <a:rPr lang="it-IT" sz="2000" smtClean="0"/>
              <a:t>(</a:t>
            </a:r>
            <a:r>
              <a:rPr lang="it-IT" sz="2000" i="1" smtClean="0"/>
              <a:t>parte “lipidica”</a:t>
            </a:r>
            <a:r>
              <a:rPr lang="it-IT" sz="2000" smtClean="0"/>
              <a:t>)</a:t>
            </a:r>
          </a:p>
          <a:p>
            <a:pPr lvl="1" eaLnBrk="1" hangingPunct="1">
              <a:buFont typeface="Arial" charset="0"/>
              <a:buChar char="•"/>
            </a:pPr>
            <a:r>
              <a:rPr lang="it-IT" smtClean="0"/>
              <a:t>delle cellule mucipare della congiuntiva </a:t>
            </a:r>
            <a:r>
              <a:rPr lang="it-IT" sz="2000" smtClean="0"/>
              <a:t>(</a:t>
            </a:r>
            <a:r>
              <a:rPr lang="it-IT" sz="2000" i="1" smtClean="0"/>
              <a:t>parte “mucosa”</a:t>
            </a:r>
            <a:r>
              <a:rPr lang="it-IT" sz="2000" smtClean="0"/>
              <a:t>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/>
            <a:r>
              <a:rPr lang="it-IT" smtClean="0"/>
              <a:t>Deficit del film lacrimale</a:t>
            </a:r>
          </a:p>
        </p:txBody>
      </p:sp>
      <p:sp>
        <p:nvSpPr>
          <p:cNvPr id="5120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85875"/>
            <a:ext cx="4038600" cy="4525963"/>
          </a:xfrm>
        </p:spPr>
        <p:txBody>
          <a:bodyPr/>
          <a:lstStyle/>
          <a:p>
            <a:pPr eaLnBrk="1" hangingPunct="1"/>
            <a:r>
              <a:rPr lang="it-IT" smtClean="0"/>
              <a:t>“</a:t>
            </a:r>
            <a:r>
              <a:rPr lang="it-IT" b="1" smtClean="0"/>
              <a:t>Occhio secco</a:t>
            </a:r>
            <a:r>
              <a:rPr lang="it-IT" smtClean="0"/>
              <a:t>”</a:t>
            </a:r>
          </a:p>
          <a:p>
            <a:pPr lvl="1" eaLnBrk="1" hangingPunct="1"/>
            <a:r>
              <a:rPr lang="it-IT" smtClean="0"/>
              <a:t>Alterazione del menisco lacrimale</a:t>
            </a:r>
          </a:p>
          <a:p>
            <a:pPr lvl="1" eaLnBrk="1" hangingPunct="1"/>
            <a:r>
              <a:rPr lang="it-IT" smtClean="0"/>
              <a:t>B.U.T. ridotto / assente</a:t>
            </a:r>
          </a:p>
          <a:p>
            <a:pPr lvl="1" eaLnBrk="1" hangingPunct="1"/>
            <a:r>
              <a:rPr lang="it-IT" smtClean="0"/>
              <a:t>Test di Schirmer alterato</a:t>
            </a:r>
          </a:p>
          <a:p>
            <a:pPr lvl="1" eaLnBrk="1" hangingPunct="1"/>
            <a:endParaRPr lang="it-IT" smtClean="0"/>
          </a:p>
          <a:p>
            <a:pPr eaLnBrk="1" hangingPunct="1"/>
            <a:r>
              <a:rPr lang="it-IT" b="1" smtClean="0"/>
              <a:t>Sintomi</a:t>
            </a:r>
          </a:p>
          <a:p>
            <a:pPr lvl="1" eaLnBrk="1" hangingPunct="1"/>
            <a:r>
              <a:rPr lang="it-IT" smtClean="0"/>
              <a:t>Irritazione, bruciore, sensazione di corpo estraneo, fotofobia, ….</a:t>
            </a:r>
          </a:p>
          <a:p>
            <a:pPr lvl="1" eaLnBrk="1" hangingPunct="1"/>
            <a:endParaRPr lang="it-IT" smtClean="0"/>
          </a:p>
          <a:p>
            <a:pPr lvl="1" eaLnBrk="1" hangingPunct="1"/>
            <a:endParaRPr lang="it-IT" smtClean="0"/>
          </a:p>
        </p:txBody>
      </p:sp>
      <p:sp>
        <p:nvSpPr>
          <p:cNvPr id="5120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85875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b="1" smtClean="0"/>
              <a:t>Terapia</a:t>
            </a:r>
          </a:p>
          <a:p>
            <a:pPr lvl="1" eaLnBrk="1" hangingPunct="1"/>
            <a:r>
              <a:rPr lang="en-US" sz="2000" smtClean="0"/>
              <a:t>idratazione del paziente</a:t>
            </a:r>
          </a:p>
          <a:p>
            <a:pPr lvl="1" eaLnBrk="1" hangingPunct="1"/>
            <a:r>
              <a:rPr lang="en-US" sz="2000" smtClean="0"/>
              <a:t>somministrazione di sostituti del film lacrimale (colliri / gel)</a:t>
            </a:r>
          </a:p>
          <a:p>
            <a:pPr lvl="1" eaLnBrk="1" hangingPunct="1"/>
            <a:r>
              <a:rPr lang="en-US" sz="2000" smtClean="0"/>
              <a:t>protezione (occhiali, ambiente, ecc..)</a:t>
            </a:r>
          </a:p>
          <a:p>
            <a:pPr lvl="1" eaLnBrk="1" hangingPunct="1"/>
            <a:r>
              <a:rPr lang="en-US" sz="2000" smtClean="0"/>
              <a:t>occlusione dei puntini lacrimali</a:t>
            </a:r>
          </a:p>
          <a:p>
            <a:pPr eaLnBrk="1" hangingPunct="1">
              <a:buFont typeface="Arial" charset="0"/>
              <a:buNone/>
            </a:pPr>
            <a:r>
              <a:rPr lang="it-IT" smtClean="0"/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Malattie della ghiandola lacrimale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it-IT" sz="2800" smtClean="0"/>
          </a:p>
          <a:p>
            <a:pPr eaLnBrk="1" hangingPunct="1">
              <a:buFontTx/>
              <a:buNone/>
            </a:pPr>
            <a:endParaRPr lang="it-IT" sz="2800" smtClean="0"/>
          </a:p>
          <a:p>
            <a:pPr eaLnBrk="1" hangingPunct="1">
              <a:buFontTx/>
              <a:buNone/>
            </a:pPr>
            <a:endParaRPr lang="it-IT" sz="2800" smtClean="0"/>
          </a:p>
          <a:p>
            <a:pPr eaLnBrk="1" hangingPunct="1">
              <a:buFontTx/>
              <a:buNone/>
            </a:pPr>
            <a:r>
              <a:rPr lang="it-IT" smtClean="0"/>
              <a:t>Dacrioadenite acuta </a:t>
            </a:r>
          </a:p>
        </p:txBody>
      </p:sp>
      <p:pic>
        <p:nvPicPr>
          <p:cNvPr id="52228" name="Picture 9" descr="dakryadenit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11638" y="2781300"/>
            <a:ext cx="4017962" cy="2792413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 smtClean="0"/>
              <a:t>stenosi congenita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z="2800" smtClean="0"/>
              <a:t>Sintomi:</a:t>
            </a:r>
          </a:p>
          <a:p>
            <a:pPr lvl="1" eaLnBrk="1" hangingPunct="1">
              <a:lnSpc>
                <a:spcPct val="150000"/>
              </a:lnSpc>
            </a:pPr>
            <a:r>
              <a:rPr lang="it-IT" sz="2400" smtClean="0"/>
              <a:t>Epifora</a:t>
            </a:r>
          </a:p>
          <a:p>
            <a:pPr lvl="1" eaLnBrk="1" hangingPunct="1">
              <a:lnSpc>
                <a:spcPct val="150000"/>
              </a:lnSpc>
            </a:pPr>
            <a:r>
              <a:rPr lang="it-IT" sz="2400" smtClean="0"/>
              <a:t>Congiuntiviti recidivanti</a:t>
            </a:r>
          </a:p>
          <a:p>
            <a:pPr lvl="1" eaLnBrk="1" hangingPunct="1">
              <a:lnSpc>
                <a:spcPct val="150000"/>
              </a:lnSpc>
            </a:pPr>
            <a:r>
              <a:rPr lang="it-IT" sz="2400" smtClean="0"/>
              <a:t>Dacriocistite </a:t>
            </a:r>
          </a:p>
        </p:txBody>
      </p:sp>
      <p:pic>
        <p:nvPicPr>
          <p:cNvPr id="53252" name="Picture 14" descr="dacryocystitis_neugeboren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2871788"/>
            <a:ext cx="3124200" cy="1990725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Stenosi congenita</a:t>
            </a:r>
          </a:p>
        </p:txBody>
      </p:sp>
      <p:sp>
        <p:nvSpPr>
          <p:cNvPr id="40963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43425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b="1" dirty="0" smtClean="0"/>
              <a:t>Massaggio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 2-4 volte al giorno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Effettuato con energia sufficiente a forzare l’ostruzione inferiore del dotto naso-lacrimale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Risolutivo nella gran parte dei casi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b="1" dirty="0" smtClean="0"/>
              <a:t>Sondaggio</a:t>
            </a:r>
            <a:r>
              <a:rPr lang="it-IT" sz="2800" dirty="0" smtClean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Dopo i 1 anno di età nei casi non risolti con il massaggio</a:t>
            </a:r>
          </a:p>
        </p:txBody>
      </p:sp>
      <p:pic>
        <p:nvPicPr>
          <p:cNvPr id="54276" name="Picture 13" descr="tw_druck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57875" y="1600200"/>
            <a:ext cx="1619250" cy="2185988"/>
          </a:xfrm>
        </p:spPr>
      </p:pic>
      <p:pic>
        <p:nvPicPr>
          <p:cNvPr id="54277" name="Picture 14" descr="tw_so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4241800"/>
            <a:ext cx="3124200" cy="1581150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orbit-53"/>
          <p:cNvPicPr>
            <a:picLocks noChangeAspect="1" noChangeArrowheads="1"/>
          </p:cNvPicPr>
          <p:nvPr/>
        </p:nvPicPr>
        <p:blipFill>
          <a:blip r:embed="rId2"/>
          <a:srcRect t="10707"/>
          <a:stretch>
            <a:fillRect/>
          </a:stretch>
        </p:blipFill>
        <p:spPr bwMode="auto">
          <a:xfrm>
            <a:off x="2051050" y="1052513"/>
            <a:ext cx="5011738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268538" y="115888"/>
            <a:ext cx="4476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>
                <a:latin typeface="Calibri" pitchFamily="34" charset="0"/>
              </a:rPr>
              <a:t>Sondaggio vie lacrimali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5181600" cy="152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Canalicoliti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Acute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  <a:p>
            <a:pPr eaLnBrk="1" hangingPunct="1">
              <a:buFontTx/>
              <a:buNone/>
            </a:pPr>
            <a:r>
              <a:rPr lang="it-IT" smtClean="0"/>
              <a:t> </a:t>
            </a:r>
          </a:p>
          <a:p>
            <a:pPr eaLnBrk="1" hangingPunct="1"/>
            <a:r>
              <a:rPr lang="it-IT" smtClean="0"/>
              <a:t>Croniche</a:t>
            </a:r>
          </a:p>
        </p:txBody>
      </p:sp>
      <p:pic>
        <p:nvPicPr>
          <p:cNvPr id="56324" name="Picture 7" descr="traenenwegsten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704975"/>
            <a:ext cx="4321175" cy="3333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5181600" cy="152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Canalicoliti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Acute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  <a:p>
            <a:pPr eaLnBrk="1" hangingPunct="1">
              <a:buFontTx/>
              <a:buNone/>
            </a:pPr>
            <a:r>
              <a:rPr lang="it-IT" smtClean="0"/>
              <a:t> </a:t>
            </a:r>
          </a:p>
          <a:p>
            <a:pPr eaLnBrk="1" hangingPunct="1"/>
            <a:r>
              <a:rPr lang="it-IT" smtClean="0"/>
              <a:t>Croniche</a:t>
            </a:r>
          </a:p>
        </p:txBody>
      </p:sp>
      <p:pic>
        <p:nvPicPr>
          <p:cNvPr id="57348" name="Picture 7" descr="traenenwegsten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704975"/>
            <a:ext cx="4321175" cy="3333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4140200" y="2924175"/>
            <a:ext cx="1584325" cy="14414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congenite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sviluppo:</a:t>
            </a:r>
          </a:p>
          <a:p>
            <a:pPr lvl="1" eaLnBrk="1" hangingPunct="1"/>
            <a:r>
              <a:rPr lang="it-IT" sz="2000" smtClean="0"/>
              <a:t>Ablefaron, anchiloblefaron, coloboma</a:t>
            </a:r>
          </a:p>
          <a:p>
            <a:pPr eaLnBrk="1" hangingPunct="1"/>
            <a:r>
              <a:rPr lang="it-IT" sz="2400" smtClean="0"/>
              <a:t>Di forma:</a:t>
            </a:r>
          </a:p>
          <a:p>
            <a:pPr lvl="1" eaLnBrk="1" hangingPunct="1"/>
            <a:r>
              <a:rPr lang="it-IT" sz="2000" smtClean="0">
                <a:solidFill>
                  <a:srgbClr val="FF0000"/>
                </a:solidFill>
              </a:rPr>
              <a:t>Epicanto</a:t>
            </a:r>
            <a:r>
              <a:rPr lang="it-IT" sz="2000" smtClean="0"/>
              <a:t>, epiblepharon, blefarofimosi</a:t>
            </a:r>
          </a:p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Rime mongoloidi e antimongoloidi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</a:t>
            </a:r>
          </a:p>
        </p:txBody>
      </p:sp>
      <p:pic>
        <p:nvPicPr>
          <p:cNvPr id="16388" name="Picture 4" descr="9233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1557338"/>
            <a:ext cx="2716212" cy="2036762"/>
          </a:xfrm>
        </p:spPr>
      </p:pic>
      <p:pic>
        <p:nvPicPr>
          <p:cNvPr id="16389" name="Picture 2" descr="D:\Spalton\images\2FF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r:link="rId4"/>
          <a:srcRect b="6786"/>
          <a:stretch>
            <a:fillRect/>
          </a:stretch>
        </p:blipFill>
        <p:spPr>
          <a:xfrm>
            <a:off x="4859338" y="3795713"/>
            <a:ext cx="3781425" cy="2586037"/>
          </a:xfr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5181600" cy="152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Dacriocistiti 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/>
            <a:r>
              <a:rPr lang="it-IT" smtClean="0"/>
              <a:t>Acute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  <a:p>
            <a:pPr eaLnBrk="1" hangingPunct="1">
              <a:buFontTx/>
              <a:buNone/>
            </a:pPr>
            <a:r>
              <a:rPr lang="it-IT" smtClean="0"/>
              <a:t> </a:t>
            </a:r>
          </a:p>
          <a:p>
            <a:pPr eaLnBrk="1" hangingPunct="1"/>
            <a:r>
              <a:rPr lang="it-IT" smtClean="0"/>
              <a:t>Croniche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724400" y="3924300"/>
          <a:ext cx="3505200" cy="2628900"/>
        </p:xfrm>
        <a:graphic>
          <a:graphicData uri="http://schemas.openxmlformats.org/presentationml/2006/ole">
            <p:oleObj spid="_x0000_s5122" name="Immagine bitmap" r:id="rId3" imgW="6373115" imgH="4780952" progId="PBrush">
              <p:embed/>
            </p:oleObj>
          </a:graphicData>
        </a:graphic>
      </p:graphicFrame>
      <p:pic>
        <p:nvPicPr>
          <p:cNvPr id="5125" name="Picture 5" descr="107dacriocistiteacuta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143000"/>
            <a:ext cx="37338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/>
          <p:cNvSpPr/>
          <p:nvPr/>
        </p:nvSpPr>
        <p:spPr>
          <a:xfrm>
            <a:off x="5580063" y="4437063"/>
            <a:ext cx="1584325" cy="14398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Congiuntiva</a:t>
            </a:r>
          </a:p>
        </p:txBody>
      </p:sp>
      <p:sp>
        <p:nvSpPr>
          <p:cNvPr id="45059" name="Segnaposto testo 4"/>
          <p:cNvSpPr>
            <a:spLocks noGrp="1"/>
          </p:cNvSpPr>
          <p:nvPr>
            <p:ph type="body" sz="half" idx="1"/>
          </p:nvPr>
        </p:nvSpPr>
        <p:spPr>
          <a:xfrm>
            <a:off x="0" y="1196975"/>
            <a:ext cx="4100513" cy="5040313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dirty="0" smtClean="0"/>
              <a:t>	Membrana mucosa che riveste la superficie posteriore delle palpebre e, riflettendosi, quella anteriore della sclera formando uno spazio virtuale chiamato sacco congiuntivale </a:t>
            </a:r>
          </a:p>
          <a:p>
            <a:pPr lvl="1" eaLnBrk="1" fontAlgn="auto" hangingPunct="1">
              <a:lnSpc>
                <a:spcPct val="16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400" dirty="0" smtClean="0"/>
          </a:p>
          <a:p>
            <a:pPr lvl="1" eaLnBrk="1" fontAlgn="auto" hangingPunct="1">
              <a:lnSpc>
                <a:spcPct val="16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Palpebre (tarsale)</a:t>
            </a:r>
          </a:p>
          <a:p>
            <a:pPr lvl="1" eaLnBrk="1" fontAlgn="auto" hangingPunct="1">
              <a:lnSpc>
                <a:spcPct val="16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Fornici</a:t>
            </a:r>
          </a:p>
          <a:p>
            <a:pPr lvl="1" eaLnBrk="1" fontAlgn="auto" hangingPunct="1">
              <a:lnSpc>
                <a:spcPct val="16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400" dirty="0" smtClean="0"/>
              <a:t>Bulbo oculare</a:t>
            </a:r>
          </a:p>
          <a:p>
            <a:pPr lvl="1" eaLnBrk="1" fontAlgn="auto" hangingPunct="1">
              <a:lnSpc>
                <a:spcPct val="16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 smtClean="0"/>
          </a:p>
        </p:txBody>
      </p:sp>
      <p:sp>
        <p:nvSpPr>
          <p:cNvPr id="58372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it-IT" sz="2800" smtClean="0"/>
          </a:p>
          <a:p>
            <a:pPr eaLnBrk="1" hangingPunct="1"/>
            <a:endParaRPr lang="it-IT" sz="2800" smtClean="0"/>
          </a:p>
          <a:p>
            <a:pPr eaLnBrk="1" hangingPunct="1">
              <a:buFontTx/>
              <a:buNone/>
            </a:pPr>
            <a:r>
              <a:rPr lang="it-IT" sz="2800" smtClean="0"/>
              <a:t> </a:t>
            </a:r>
          </a:p>
        </p:txBody>
      </p:sp>
      <p:pic>
        <p:nvPicPr>
          <p:cNvPr id="58373" name="Picture 7" descr="congiunti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938" y="1320800"/>
            <a:ext cx="3863975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congiuntiva</a:t>
            </a:r>
          </a:p>
        </p:txBody>
      </p:sp>
      <p:sp>
        <p:nvSpPr>
          <p:cNvPr id="59395" name="Segnaposto testo 10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smtClean="0"/>
              <a:t>Ispezione </a:t>
            </a:r>
          </a:p>
        </p:txBody>
      </p:sp>
      <p:pic>
        <p:nvPicPr>
          <p:cNvPr id="59396" name="Picture 11" descr="ektropionieren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362325" y="1870075"/>
            <a:ext cx="4881563" cy="3646488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7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Congiuntiva: ispezione</a:t>
            </a:r>
          </a:p>
        </p:txBody>
      </p:sp>
      <p:pic>
        <p:nvPicPr>
          <p:cNvPr id="60419" name="Picture 14" descr="ektropioniere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374775"/>
            <a:ext cx="4397375" cy="2990850"/>
          </a:xfrm>
        </p:spPr>
      </p:pic>
      <p:pic>
        <p:nvPicPr>
          <p:cNvPr id="60420" name="Picture 17" descr="ektropionieren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3611563"/>
            <a:ext cx="4392612" cy="2986087"/>
          </a:xfrm>
        </p:spPr>
      </p:pic>
      <p:sp>
        <p:nvSpPr>
          <p:cNvPr id="60421" name="Picture 20" descr="ektropionieren4"/>
          <p:cNvSpPr>
            <a:spLocks noGrp="1" noChangeAspect="1" noChangeArrowheads="1"/>
          </p:cNvSpPr>
          <p:nvPr>
            <p:ph sz="quarter" idx="3"/>
          </p:nvPr>
        </p:nvSpPr>
        <p:spPr>
          <a:xfrm>
            <a:off x="1069975" y="3938588"/>
            <a:ext cx="2813050" cy="2187575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Congiuntiva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z="2800" smtClean="0"/>
              <a:t> </a:t>
            </a:r>
          </a:p>
        </p:txBody>
      </p:sp>
      <p:graphicFrame>
        <p:nvGraphicFramePr>
          <p:cNvPr id="6146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5233988" y="1600200"/>
          <a:ext cx="2867025" cy="2184400"/>
        </p:xfrm>
        <a:graphic>
          <a:graphicData uri="http://schemas.openxmlformats.org/presentationml/2006/ole">
            <p:oleObj spid="_x0000_s6146" name="Immagine bitmap" r:id="rId3" imgW="6373115" imgH="4858428" progId="PBrush">
              <p:embed/>
            </p:oleObj>
          </a:graphicData>
        </a:graphic>
      </p:graphicFrame>
      <p:graphicFrame>
        <p:nvGraphicFramePr>
          <p:cNvPr id="6147" name="Object 10"/>
          <p:cNvGraphicFramePr>
            <a:graphicFrameLocks noChangeAspect="1"/>
          </p:cNvGraphicFramePr>
          <p:nvPr>
            <p:ph sz="quarter" idx="3"/>
          </p:nvPr>
        </p:nvGraphicFramePr>
        <p:xfrm>
          <a:off x="4932363" y="3938588"/>
          <a:ext cx="3468687" cy="2187575"/>
        </p:xfrm>
        <a:graphic>
          <a:graphicData uri="http://schemas.openxmlformats.org/presentationml/2006/ole">
            <p:oleObj spid="_x0000_s6147" name="Immagine bitmap" r:id="rId4" imgW="6373115" imgH="4019048" progId="PBrush">
              <p:embed/>
            </p:oleObj>
          </a:graphicData>
        </a:graphic>
      </p:graphicFrame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457200" y="1600200"/>
            <a:ext cx="3898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it-IT" sz="3200">
                <a:latin typeface="Trebuchet MS" pitchFamily="34" charset="0"/>
              </a:rPr>
              <a:t>Emorragia sottocongiuntivale</a:t>
            </a:r>
          </a:p>
          <a:p>
            <a:pPr marL="342900" indent="-342900">
              <a:spcBef>
                <a:spcPct val="20000"/>
              </a:spcBef>
            </a:pPr>
            <a:endParaRPr lang="it-IT" sz="320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it-IT" sz="3200">
              <a:latin typeface="Trebuchet MS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it-IT" sz="3200">
                <a:latin typeface="Trebuchet MS" pitchFamily="34" charset="0"/>
              </a:rPr>
              <a:t>Corpo estraneo congiuntivale</a:t>
            </a:r>
          </a:p>
          <a:p>
            <a:pPr marL="342900" indent="-342900">
              <a:spcBef>
                <a:spcPct val="20000"/>
              </a:spcBef>
            </a:pPr>
            <a:r>
              <a:rPr lang="it-IT" sz="3200"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Congiuntiviti:</a:t>
            </a:r>
            <a:br>
              <a:rPr lang="it-IT" smtClean="0"/>
            </a:br>
            <a:r>
              <a:rPr lang="it-IT" sz="3200" smtClean="0"/>
              <a:t>segni clinici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mtClean="0">
                <a:solidFill>
                  <a:srgbClr val="FF0000"/>
                </a:solidFill>
              </a:rPr>
              <a:t>Iperemia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Edema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Follicoli 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Papille </a:t>
            </a:r>
          </a:p>
        </p:txBody>
      </p:sp>
      <p:pic>
        <p:nvPicPr>
          <p:cNvPr id="61444" name="Picture 6" descr="konjunktiv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133600"/>
            <a:ext cx="4492625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Congiuntiviti:</a:t>
            </a:r>
            <a:br>
              <a:rPr lang="it-IT" smtClean="0"/>
            </a:br>
            <a:r>
              <a:rPr lang="it-IT" sz="3200" smtClean="0"/>
              <a:t>segni clinici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mtClean="0"/>
              <a:t>Iperemia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>
                <a:solidFill>
                  <a:srgbClr val="FF0000"/>
                </a:solidFill>
              </a:rPr>
              <a:t>Edema (chemosi)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Follicoli 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Papille </a:t>
            </a:r>
          </a:p>
          <a:p>
            <a:pPr eaLnBrk="1" hangingPunct="1">
              <a:lnSpc>
                <a:spcPct val="150000"/>
              </a:lnSpc>
            </a:pPr>
            <a:endParaRPr lang="it-IT" smtClean="0"/>
          </a:p>
        </p:txBody>
      </p:sp>
      <p:pic>
        <p:nvPicPr>
          <p:cNvPr id="62468" name="Picture 7" descr="konjunktiviti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844675"/>
            <a:ext cx="43703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Congiuntiviti:</a:t>
            </a:r>
            <a:br>
              <a:rPr lang="it-IT" smtClean="0"/>
            </a:br>
            <a:r>
              <a:rPr lang="it-IT" sz="3200" smtClean="0"/>
              <a:t>segni clinici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mtClean="0"/>
              <a:t>Iperemia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Edema</a:t>
            </a:r>
          </a:p>
          <a:p>
            <a:pPr eaLnBrk="1" hangingPunct="1"/>
            <a:r>
              <a:rPr lang="it-IT" smtClean="0">
                <a:solidFill>
                  <a:srgbClr val="FF0000"/>
                </a:solidFill>
              </a:rPr>
              <a:t>Follicoli</a:t>
            </a:r>
          </a:p>
          <a:p>
            <a:pPr lvl="1" eaLnBrk="1" hangingPunct="1">
              <a:buFont typeface="Arial" charset="0"/>
              <a:buNone/>
            </a:pPr>
            <a:r>
              <a:rPr lang="it-IT" smtClean="0">
                <a:solidFill>
                  <a:srgbClr val="FF0000"/>
                </a:solidFill>
              </a:rPr>
              <a:t>(noduli linfatici)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Papille </a:t>
            </a:r>
          </a:p>
          <a:p>
            <a:pPr eaLnBrk="1" hangingPunct="1">
              <a:lnSpc>
                <a:spcPct val="150000"/>
              </a:lnSpc>
            </a:pPr>
            <a:endParaRPr lang="it-IT" smtClean="0"/>
          </a:p>
        </p:txBody>
      </p:sp>
      <p:pic>
        <p:nvPicPr>
          <p:cNvPr id="63492" name="Picture 4" descr="Imag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8763" y="2060575"/>
            <a:ext cx="467995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Congiuntiviti:</a:t>
            </a:r>
            <a:br>
              <a:rPr lang="it-IT" smtClean="0"/>
            </a:br>
            <a:r>
              <a:rPr lang="it-IT" sz="3200" smtClean="0"/>
              <a:t>segni clinici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mtClean="0"/>
              <a:t>Iperemia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Edema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Follicoli </a:t>
            </a:r>
          </a:p>
          <a:p>
            <a:pPr eaLnBrk="1" hangingPunct="1"/>
            <a:r>
              <a:rPr lang="it-IT" smtClean="0">
                <a:solidFill>
                  <a:srgbClr val="FF0000"/>
                </a:solidFill>
              </a:rPr>
              <a:t>Papille</a:t>
            </a:r>
          </a:p>
          <a:p>
            <a:pPr lvl="1" eaLnBrk="1" hangingPunct="1">
              <a:buFont typeface="Arial" charset="0"/>
              <a:buNone/>
            </a:pPr>
            <a:r>
              <a:rPr lang="it-IT" smtClean="0">
                <a:solidFill>
                  <a:srgbClr val="FF0000"/>
                </a:solidFill>
              </a:rPr>
              <a:t>(linfociti, macrofagi)</a:t>
            </a:r>
          </a:p>
          <a:p>
            <a:pPr eaLnBrk="1" hangingPunct="1">
              <a:lnSpc>
                <a:spcPct val="150000"/>
              </a:lnSpc>
            </a:pPr>
            <a:endParaRPr lang="it-IT" smtClean="0"/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3981450" y="2286000"/>
          <a:ext cx="4876800" cy="3251200"/>
        </p:xfrm>
        <a:graphic>
          <a:graphicData uri="http://schemas.openxmlformats.org/presentationml/2006/ole">
            <p:oleObj spid="_x0000_s7170" name="Immagine bitmap" r:id="rId3" imgW="3657143" imgH="2438095" progId="PBrush">
              <p:embed/>
            </p:oleObj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mtClean="0"/>
              <a:t>Congiuntiviti:</a:t>
            </a:r>
            <a:br>
              <a:rPr lang="it-IT" smtClean="0"/>
            </a:br>
            <a:r>
              <a:rPr lang="it-IT" sz="3200" smtClean="0"/>
              <a:t>segni clinici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smtClean="0"/>
              <a:t>Iperemia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Edema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/>
              <a:t>Follicoli </a:t>
            </a:r>
          </a:p>
          <a:p>
            <a:pPr eaLnBrk="1" hangingPunct="1">
              <a:lnSpc>
                <a:spcPct val="150000"/>
              </a:lnSpc>
            </a:pPr>
            <a:r>
              <a:rPr lang="it-IT" smtClean="0">
                <a:solidFill>
                  <a:srgbClr val="FF0000"/>
                </a:solidFill>
              </a:rPr>
              <a:t>Papille</a:t>
            </a:r>
            <a:r>
              <a:rPr lang="it-IT" smtClean="0"/>
              <a:t> </a:t>
            </a:r>
          </a:p>
          <a:p>
            <a:pPr eaLnBrk="1" hangingPunct="1">
              <a:lnSpc>
                <a:spcPct val="150000"/>
              </a:lnSpc>
            </a:pPr>
            <a:endParaRPr lang="it-IT" smtClean="0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3581400" y="2286000"/>
          <a:ext cx="5181600" cy="3328988"/>
        </p:xfrm>
        <a:graphic>
          <a:graphicData uri="http://schemas.openxmlformats.org/presentationml/2006/ole">
            <p:oleObj spid="_x0000_s8194" name="Immagine bitmap" r:id="rId3" imgW="6373115" imgH="4095238" progId="PBrush">
              <p:embed/>
            </p:oleObj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congenite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sviluppo:</a:t>
            </a:r>
          </a:p>
          <a:p>
            <a:pPr lvl="1" eaLnBrk="1" hangingPunct="1"/>
            <a:r>
              <a:rPr lang="it-IT" sz="2000" smtClean="0"/>
              <a:t>Ablefaron, anchiloblefaron, coloboma</a:t>
            </a:r>
          </a:p>
          <a:p>
            <a:pPr eaLnBrk="1" hangingPunct="1"/>
            <a:r>
              <a:rPr lang="it-IT" sz="2400" smtClean="0"/>
              <a:t>Di forma:</a:t>
            </a:r>
          </a:p>
          <a:p>
            <a:pPr lvl="1" eaLnBrk="1" hangingPunct="1"/>
            <a:r>
              <a:rPr lang="it-IT" sz="2000" smtClean="0"/>
              <a:t>Epicanto, </a:t>
            </a:r>
            <a:r>
              <a:rPr lang="it-IT" sz="2000" smtClean="0">
                <a:solidFill>
                  <a:srgbClr val="FF0000"/>
                </a:solidFill>
              </a:rPr>
              <a:t>epiblepharon</a:t>
            </a:r>
            <a:r>
              <a:rPr lang="it-IT" sz="2000" smtClean="0"/>
              <a:t>, </a:t>
            </a:r>
            <a:r>
              <a:rPr lang="it-IT" sz="2000" smtClean="0">
                <a:solidFill>
                  <a:srgbClr val="FF0000"/>
                </a:solidFill>
              </a:rPr>
              <a:t>blefarofimosi</a:t>
            </a:r>
            <a:endParaRPr lang="it-IT" sz="1400" smtClean="0"/>
          </a:p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Rime mongoloidi e antimongoloidi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/>
              <a:t>ptosi</a:t>
            </a:r>
          </a:p>
        </p:txBody>
      </p:sp>
      <p:pic>
        <p:nvPicPr>
          <p:cNvPr id="17412" name="Picture 9" descr="488003rp300_cop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4938" y="1428750"/>
            <a:ext cx="3355975" cy="2230438"/>
          </a:xfrm>
        </p:spPr>
      </p:pic>
      <p:pic>
        <p:nvPicPr>
          <p:cNvPr id="17413" name="Picture 15" descr="W173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t="20201"/>
          <a:stretch>
            <a:fillRect/>
          </a:stretch>
        </p:blipFill>
        <p:spPr>
          <a:xfrm>
            <a:off x="4646613" y="4437063"/>
            <a:ext cx="3792537" cy="1990725"/>
          </a:xfrm>
        </p:spPr>
      </p:pic>
      <p:sp>
        <p:nvSpPr>
          <p:cNvPr id="17414" name="AutoShape 16"/>
          <p:cNvSpPr>
            <a:spLocks noChangeArrowheads="1"/>
          </p:cNvSpPr>
          <p:nvPr/>
        </p:nvSpPr>
        <p:spPr bwMode="auto">
          <a:xfrm rot="-1068322">
            <a:off x="4273550" y="3070225"/>
            <a:ext cx="865188" cy="144463"/>
          </a:xfrm>
          <a:prstGeom prst="rightArrow">
            <a:avLst>
              <a:gd name="adj1" fmla="val 50000"/>
              <a:gd name="adj2" fmla="val 1497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7415" name="AutoShape 17"/>
          <p:cNvSpPr>
            <a:spLocks noChangeArrowheads="1"/>
          </p:cNvSpPr>
          <p:nvPr/>
        </p:nvSpPr>
        <p:spPr bwMode="auto">
          <a:xfrm rot="1278899">
            <a:off x="3003550" y="4214813"/>
            <a:ext cx="1657350" cy="147637"/>
          </a:xfrm>
          <a:prstGeom prst="rightArrow">
            <a:avLst>
              <a:gd name="adj1" fmla="val 50000"/>
              <a:gd name="adj2" fmla="val 28064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6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smtClean="0"/>
              <a:t>Congiuntiviti batteriche: </a:t>
            </a:r>
            <a:br>
              <a:rPr lang="it-IT" sz="4000" smtClean="0"/>
            </a:br>
            <a:r>
              <a:rPr lang="it-IT" sz="4000" smtClean="0"/>
              <a:t>“difese naturali”</a:t>
            </a:r>
            <a:br>
              <a:rPr lang="it-IT" sz="4000" smtClean="0"/>
            </a:br>
            <a:endParaRPr lang="it-IT" sz="4000" smtClean="0"/>
          </a:p>
        </p:txBody>
      </p:sp>
      <p:sp>
        <p:nvSpPr>
          <p:cNvPr id="63491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457200" y="1831975"/>
            <a:ext cx="40386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endParaRPr lang="it-IT" sz="3200" dirty="0" smtClean="0"/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it-IT" sz="3200" b="1" dirty="0" smtClean="0"/>
              <a:t>Ammiccamento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it-IT" sz="3200" b="1" dirty="0" smtClean="0"/>
              <a:t>Film lacrimale</a:t>
            </a:r>
          </a:p>
          <a:p>
            <a:pPr marL="514350" indent="-514350" eaLnBrk="1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it-IT" sz="3200" b="1" dirty="0" smtClean="0"/>
              <a:t>Temperatura</a:t>
            </a:r>
          </a:p>
          <a:p>
            <a:pPr lvl="1" eaLnBrk="1" hangingPunct="1">
              <a:buFont typeface="Arial" charset="0"/>
              <a:buNone/>
              <a:defRPr/>
            </a:pPr>
            <a:endParaRPr lang="it-IT" dirty="0" smtClean="0"/>
          </a:p>
          <a:p>
            <a:pPr eaLnBrk="1" hangingPunct="1">
              <a:defRPr/>
            </a:pPr>
            <a:endParaRPr lang="it-IT" sz="2000" i="1" dirty="0" smtClean="0"/>
          </a:p>
        </p:txBody>
      </p:sp>
      <p:sp>
        <p:nvSpPr>
          <p:cNvPr id="64516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4648200" y="1831975"/>
            <a:ext cx="4038600" cy="4525963"/>
          </a:xfrm>
        </p:spPr>
        <p:txBody>
          <a:bodyPr/>
          <a:lstStyle/>
          <a:p>
            <a:pPr eaLnBrk="1" hangingPunct="1"/>
            <a:r>
              <a:rPr lang="it-IT" smtClean="0"/>
              <a:t>Flora congiuntivale</a:t>
            </a:r>
          </a:p>
          <a:p>
            <a:pPr lvl="1" eaLnBrk="1" hangingPunct="1"/>
            <a:r>
              <a:rPr lang="it-IT" i="1" smtClean="0"/>
              <a:t>Staphylococcus albus</a:t>
            </a:r>
          </a:p>
          <a:p>
            <a:pPr lvl="1" eaLnBrk="1" hangingPunct="1"/>
            <a:r>
              <a:rPr lang="it-IT" i="1" smtClean="0"/>
              <a:t>Staphylococus epidermidis</a:t>
            </a:r>
          </a:p>
          <a:p>
            <a:pPr lvl="1" eaLnBrk="1" hangingPunct="1"/>
            <a:r>
              <a:rPr lang="it-IT" i="1" smtClean="0"/>
              <a:t>Staphylococus aureus</a:t>
            </a:r>
          </a:p>
          <a:p>
            <a:pPr lvl="1" eaLnBrk="1" hangingPunct="1"/>
            <a:r>
              <a:rPr lang="it-IT" i="1" smtClean="0"/>
              <a:t>Streptococchi </a:t>
            </a:r>
          </a:p>
          <a:p>
            <a:pPr lvl="1" eaLnBrk="1" hangingPunct="1"/>
            <a:r>
              <a:rPr lang="it-IT" i="1" smtClean="0"/>
              <a:t>Escherichie </a:t>
            </a:r>
          </a:p>
          <a:p>
            <a:pPr lvl="1" eaLnBrk="1" hangingPunct="1"/>
            <a:r>
              <a:rPr lang="it-IT" i="1" smtClean="0"/>
              <a:t>Protei</a:t>
            </a:r>
          </a:p>
          <a:p>
            <a:pPr lvl="1" eaLnBrk="1" hangingPunct="1"/>
            <a:r>
              <a:rPr lang="it-IT" i="1" smtClean="0"/>
              <a:t>klebsielle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Classificazione eziologica</a:t>
            </a:r>
          </a:p>
        </p:txBody>
      </p:sp>
      <p:sp>
        <p:nvSpPr>
          <p:cNvPr id="65539" name="Segnaposto contenuto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Infettiva</a:t>
            </a:r>
          </a:p>
          <a:p>
            <a:pPr lvl="1" eaLnBrk="1" hangingPunct="1"/>
            <a:r>
              <a:rPr lang="it-IT" smtClean="0"/>
              <a:t>Batteri</a:t>
            </a:r>
          </a:p>
          <a:p>
            <a:pPr lvl="1" eaLnBrk="1" hangingPunct="1"/>
            <a:r>
              <a:rPr lang="it-IT" smtClean="0"/>
              <a:t>Virus</a:t>
            </a:r>
          </a:p>
          <a:p>
            <a:pPr lvl="1" eaLnBrk="1" hangingPunct="1"/>
            <a:r>
              <a:rPr lang="it-IT" smtClean="0"/>
              <a:t>Miceti</a:t>
            </a:r>
          </a:p>
          <a:p>
            <a:pPr lvl="1" eaLnBrk="1" hangingPunct="1"/>
            <a:r>
              <a:rPr lang="it-IT" smtClean="0"/>
              <a:t>Parassiti  </a:t>
            </a:r>
          </a:p>
        </p:txBody>
      </p:sp>
      <p:sp>
        <p:nvSpPr>
          <p:cNvPr id="65540" name="Segnaposto contenuto 1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00513" cy="4852988"/>
          </a:xfrm>
        </p:spPr>
        <p:txBody>
          <a:bodyPr/>
          <a:lstStyle/>
          <a:p>
            <a:pPr eaLnBrk="1" hangingPunct="1"/>
            <a:r>
              <a:rPr lang="it-IT" b="1" smtClean="0"/>
              <a:t>Non infettiva</a:t>
            </a:r>
          </a:p>
          <a:p>
            <a:pPr lvl="1" eaLnBrk="1" hangingPunct="1"/>
            <a:r>
              <a:rPr lang="it-IT" smtClean="0"/>
              <a:t>Alterazioni del film lacrimale</a:t>
            </a:r>
          </a:p>
          <a:p>
            <a:pPr lvl="1" eaLnBrk="1" hangingPunct="1"/>
            <a:r>
              <a:rPr lang="it-IT" smtClean="0"/>
              <a:t>Allergica</a:t>
            </a:r>
          </a:p>
          <a:p>
            <a:pPr lvl="1" eaLnBrk="1" hangingPunct="1"/>
            <a:r>
              <a:rPr lang="it-IT" smtClean="0"/>
              <a:t>Reattiva </a:t>
            </a:r>
          </a:p>
          <a:p>
            <a:pPr lvl="2" eaLnBrk="1" hangingPunct="1"/>
            <a:r>
              <a:rPr lang="it-IT" smtClean="0"/>
              <a:t>Agenti fisici</a:t>
            </a:r>
          </a:p>
          <a:p>
            <a:pPr lvl="3" eaLnBrk="1" hangingPunct="1"/>
            <a:r>
              <a:rPr lang="it-IT" smtClean="0"/>
              <a:t>Radiazioni termiche</a:t>
            </a:r>
          </a:p>
          <a:p>
            <a:pPr lvl="3" eaLnBrk="1" hangingPunct="1"/>
            <a:r>
              <a:rPr lang="it-IT" smtClean="0"/>
              <a:t>Radiazioni ultraviolette</a:t>
            </a:r>
          </a:p>
          <a:p>
            <a:pPr lvl="2" eaLnBrk="1" hangingPunct="1"/>
            <a:r>
              <a:rPr lang="it-IT" smtClean="0"/>
              <a:t>Agenti chimici</a:t>
            </a:r>
          </a:p>
          <a:p>
            <a:pPr lvl="3" eaLnBrk="1" hangingPunct="1"/>
            <a:r>
              <a:rPr lang="it-IT" smtClean="0"/>
              <a:t>Cosmetici</a:t>
            </a:r>
          </a:p>
          <a:p>
            <a:pPr lvl="3" eaLnBrk="1" hangingPunct="1"/>
            <a:r>
              <a:rPr lang="it-IT" smtClean="0"/>
              <a:t>Farmaci</a:t>
            </a:r>
          </a:p>
          <a:p>
            <a:pPr eaLnBrk="1" hangingPunct="1"/>
            <a:endParaRPr lang="it-IT" b="1" smtClean="0"/>
          </a:p>
          <a:p>
            <a:pPr eaLnBrk="1" hangingPunct="1"/>
            <a:endParaRPr lang="it-IT" b="1" smtClean="0"/>
          </a:p>
          <a:p>
            <a:pPr eaLnBrk="1" hangingPunct="1"/>
            <a:endParaRPr lang="it-IT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Classificazione clinica</a:t>
            </a:r>
          </a:p>
        </p:txBody>
      </p:sp>
      <p:sp>
        <p:nvSpPr>
          <p:cNvPr id="51204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Catarrale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Sierosa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Purulenta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err="1" smtClean="0"/>
              <a:t>Pseudomembranose</a:t>
            </a:r>
            <a:endParaRPr lang="it-IT" dirty="0" smtClean="0"/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Membranose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dirty="0" smtClean="0"/>
              <a:t>Lignee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Congiuntiviti batteriche</a:t>
            </a:r>
          </a:p>
        </p:txBody>
      </p:sp>
      <p:sp>
        <p:nvSpPr>
          <p:cNvPr id="67587" name="Rectangle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sz="2400" b="1" smtClean="0"/>
              <a:t>Gram +</a:t>
            </a:r>
          </a:p>
          <a:p>
            <a:pPr lvl="1" eaLnBrk="1" hangingPunct="1"/>
            <a:r>
              <a:rPr lang="it-IT" sz="2000" i="1" smtClean="0"/>
              <a:t>Staphylococus aureus</a:t>
            </a:r>
          </a:p>
          <a:p>
            <a:pPr lvl="1" eaLnBrk="1" hangingPunct="1"/>
            <a:r>
              <a:rPr lang="it-IT" sz="2000" i="1" smtClean="0"/>
              <a:t>Streptococcus pnumoniae </a:t>
            </a:r>
          </a:p>
          <a:p>
            <a:pPr lvl="1" eaLnBrk="1" hangingPunct="1"/>
            <a:r>
              <a:rPr lang="it-IT" sz="2000" i="1" smtClean="0"/>
              <a:t>Corynebacterium diphtheriae</a:t>
            </a:r>
          </a:p>
          <a:p>
            <a:pPr lvl="1" eaLnBrk="1" hangingPunct="1"/>
            <a:r>
              <a:rPr lang="it-IT" sz="2000" i="1" smtClean="0"/>
              <a:t>Clostridium </a:t>
            </a:r>
          </a:p>
          <a:p>
            <a:pPr lvl="1" eaLnBrk="1" hangingPunct="1"/>
            <a:r>
              <a:rPr lang="it-IT" sz="2000" i="1" smtClean="0"/>
              <a:t>Nocardia </a:t>
            </a:r>
          </a:p>
        </p:txBody>
      </p:sp>
      <p:sp>
        <p:nvSpPr>
          <p:cNvPr id="67588" name="Rectangle 1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it-IT" sz="2400" b="1" smtClean="0"/>
              <a:t>Gram –</a:t>
            </a:r>
            <a:r>
              <a:rPr lang="it-IT" sz="2400" i="1" smtClean="0"/>
              <a:t> </a:t>
            </a:r>
          </a:p>
          <a:p>
            <a:pPr lvl="1" eaLnBrk="1" hangingPunct="1"/>
            <a:r>
              <a:rPr lang="it-IT" sz="2000" i="1" smtClean="0"/>
              <a:t>Enterobac.</a:t>
            </a:r>
          </a:p>
          <a:p>
            <a:pPr lvl="1" eaLnBrk="1" hangingPunct="1"/>
            <a:r>
              <a:rPr lang="it-IT" sz="2000" i="1" smtClean="0"/>
              <a:t>Escherichie </a:t>
            </a:r>
          </a:p>
          <a:p>
            <a:pPr lvl="1" eaLnBrk="1" hangingPunct="1"/>
            <a:r>
              <a:rPr lang="it-IT" sz="2000" i="1" smtClean="0"/>
              <a:t>Protei</a:t>
            </a:r>
          </a:p>
          <a:p>
            <a:pPr lvl="1" eaLnBrk="1" hangingPunct="1"/>
            <a:r>
              <a:rPr lang="it-IT" sz="2000" i="1" smtClean="0"/>
              <a:t>klebsielle</a:t>
            </a:r>
          </a:p>
          <a:p>
            <a:pPr eaLnBrk="1" hangingPunct="1"/>
            <a:endParaRPr lang="it-IT" i="1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Congiuntivite batterica</a:t>
            </a:r>
          </a:p>
        </p:txBody>
      </p:sp>
      <p:sp>
        <p:nvSpPr>
          <p:cNvPr id="68611" name="Segnaposto contenut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Trasmissione</a:t>
            </a:r>
          </a:p>
          <a:p>
            <a:pPr lvl="1" eaLnBrk="1" hangingPunct="1"/>
            <a:r>
              <a:rPr lang="it-IT" smtClean="0"/>
              <a:t>diretta</a:t>
            </a:r>
          </a:p>
          <a:p>
            <a:pPr lvl="1" eaLnBrk="1" hangingPunct="1"/>
            <a:r>
              <a:rPr lang="it-IT" smtClean="0"/>
              <a:t>indiretta</a:t>
            </a:r>
          </a:p>
          <a:p>
            <a:pPr eaLnBrk="1" hangingPunct="1"/>
            <a:r>
              <a:rPr lang="it-IT" b="1" smtClean="0"/>
              <a:t>Incubazione</a:t>
            </a:r>
          </a:p>
          <a:p>
            <a:pPr lvl="1" eaLnBrk="1" hangingPunct="1"/>
            <a:r>
              <a:rPr lang="it-IT" smtClean="0"/>
              <a:t>Breve</a:t>
            </a:r>
          </a:p>
          <a:p>
            <a:pPr eaLnBrk="1" hangingPunct="1"/>
            <a:endParaRPr lang="it-IT" smtClean="0"/>
          </a:p>
        </p:txBody>
      </p:sp>
      <p:sp>
        <p:nvSpPr>
          <p:cNvPr id="68612" name="Segnaposto contenut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Sintomatologia</a:t>
            </a:r>
          </a:p>
          <a:p>
            <a:pPr lvl="1" eaLnBrk="1" hangingPunct="1"/>
            <a:r>
              <a:rPr lang="it-IT" smtClean="0"/>
              <a:t>bilaterale</a:t>
            </a:r>
          </a:p>
          <a:p>
            <a:pPr lvl="1" eaLnBrk="1" hangingPunct="1"/>
            <a:r>
              <a:rPr lang="it-IT" smtClean="0"/>
              <a:t> sensazione di corpo estraneo,bruciore, fotofobia</a:t>
            </a:r>
          </a:p>
          <a:p>
            <a:pPr eaLnBrk="1" hangingPunct="1"/>
            <a:endParaRPr lang="it-IT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Congiuntiviti batteriche</a:t>
            </a:r>
            <a:endParaRPr lang="it-IT" sz="320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268413"/>
            <a:ext cx="8229600" cy="4857750"/>
          </a:xfrm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it-IT" b="1" dirty="0" smtClean="0"/>
              <a:t>Catarrale acuta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Esame obiettivo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err="1" smtClean="0"/>
              <a:t>sierosa-mucosa-purulenta</a:t>
            </a:r>
            <a:endParaRPr lang="it-IT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Edema palpebrale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Iperemia congiuntivale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Complicanze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corneali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Terapia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antibiotica topica antibiotica a largo spettro 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nei casi resistenti alla terapia: antibiogramma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 smtClean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 smtClean="0"/>
          </a:p>
        </p:txBody>
      </p:sp>
      <p:pic>
        <p:nvPicPr>
          <p:cNvPr id="69636" name="Picture 4" descr="konjunktivitis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2205038"/>
            <a:ext cx="38449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468313" y="535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buFontTx/>
              <a:buChar char="•"/>
            </a:pPr>
            <a:endParaRPr lang="it-IT" sz="2800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Congiuntiviti</a:t>
            </a:r>
            <a:endParaRPr lang="it-IT" sz="3200" smtClean="0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793115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it-IT" smtClean="0">
                <a:solidFill>
                  <a:srgbClr val="FF0000"/>
                </a:solidFill>
              </a:rPr>
              <a:t>Purulenta </a:t>
            </a:r>
            <a:r>
              <a:rPr lang="it-IT" sz="2400" smtClean="0"/>
              <a:t>(Neisseria gonorrhoeae)</a:t>
            </a:r>
            <a:endParaRPr lang="it-IT" sz="240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it-IT" smtClean="0"/>
              <a:t>Forma neonatale</a:t>
            </a:r>
          </a:p>
          <a:p>
            <a:pPr lvl="1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it-IT" smtClean="0"/>
              <a:t>Profilassi alla Credè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it-IT" sz="2800" smtClean="0"/>
              <a:t>	(</a:t>
            </a:r>
            <a:r>
              <a:rPr lang="it-IT" sz="2400" smtClean="0"/>
              <a:t>nitrato d’argento al 2%)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800" b="1" smtClean="0"/>
              <a:t>	Terapia sistemica !!!! (ceftriaxone) </a:t>
            </a:r>
          </a:p>
        </p:txBody>
      </p:sp>
      <p:graphicFrame>
        <p:nvGraphicFramePr>
          <p:cNvPr id="9218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5664200" y="1341438"/>
          <a:ext cx="3265488" cy="2185987"/>
        </p:xfrm>
        <a:graphic>
          <a:graphicData uri="http://schemas.openxmlformats.org/presentationml/2006/ole">
            <p:oleObj spid="_x0000_s9218" name="Immagine bitmap" r:id="rId3" imgW="6373115" imgH="4266667" progId="PBrush">
              <p:embed/>
            </p:oleObj>
          </a:graphicData>
        </a:graphic>
      </p:graphicFrame>
      <p:graphicFrame>
        <p:nvGraphicFramePr>
          <p:cNvPr id="9219" name="Object 8"/>
          <p:cNvGraphicFramePr>
            <a:graphicFrameLocks noChangeAspect="1"/>
          </p:cNvGraphicFramePr>
          <p:nvPr>
            <p:ph sz="quarter" idx="3"/>
          </p:nvPr>
        </p:nvGraphicFramePr>
        <p:xfrm>
          <a:off x="5753100" y="3716338"/>
          <a:ext cx="3319463" cy="2187575"/>
        </p:xfrm>
        <a:graphic>
          <a:graphicData uri="http://schemas.openxmlformats.org/presentationml/2006/ole">
            <p:oleObj spid="_x0000_s9219" name="Immagine bitmap" r:id="rId4" imgW="6373115" imgH="4200000" progId="PBrush">
              <p:embed/>
            </p:oleObj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Congiuntiviti batteriche</a:t>
            </a:r>
          </a:p>
        </p:txBody>
      </p:sp>
      <p:sp>
        <p:nvSpPr>
          <p:cNvPr id="7065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  <a:p>
            <a:pPr eaLnBrk="1" hangingPunct="1"/>
            <a:r>
              <a:rPr lang="it-IT" smtClean="0"/>
              <a:t>croniche</a:t>
            </a:r>
          </a:p>
        </p:txBody>
      </p:sp>
      <p:pic>
        <p:nvPicPr>
          <p:cNvPr id="70660" name="Picture 2" descr="congiuntiv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650" y="1952625"/>
            <a:ext cx="54895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Congiuntiviti</a:t>
            </a:r>
            <a:endParaRPr lang="it-IT" sz="3200" smtClean="0"/>
          </a:p>
        </p:txBody>
      </p:sp>
      <p:pic>
        <p:nvPicPr>
          <p:cNvPr id="71683" name="Picture 9" descr="31febbrefaradec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516188"/>
            <a:ext cx="4038600" cy="2692400"/>
          </a:xfrm>
        </p:spPr>
      </p:pic>
      <p:sp>
        <p:nvSpPr>
          <p:cNvPr id="71684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it-IT" smtClean="0"/>
              <a:t>Virali</a:t>
            </a:r>
          </a:p>
          <a:p>
            <a:pPr lvl="1" eaLnBrk="1" hangingPunct="1">
              <a:lnSpc>
                <a:spcPct val="120000"/>
              </a:lnSpc>
            </a:pPr>
            <a:r>
              <a:rPr lang="it-IT" smtClean="0"/>
              <a:t>Adenovirus</a:t>
            </a:r>
          </a:p>
          <a:p>
            <a:pPr lvl="2" eaLnBrk="1" hangingPunct="1">
              <a:lnSpc>
                <a:spcPct val="120000"/>
              </a:lnSpc>
            </a:pPr>
            <a:r>
              <a:rPr lang="it-IT" smtClean="0"/>
              <a:t>Febbre faringo-congiuntivale</a:t>
            </a:r>
          </a:p>
          <a:p>
            <a:pPr lvl="2" eaLnBrk="1" hangingPunct="1">
              <a:lnSpc>
                <a:spcPct val="120000"/>
              </a:lnSpc>
            </a:pPr>
            <a:r>
              <a:rPr lang="it-IT" smtClean="0"/>
              <a:t>Cheratocongiuntivite epidemica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Congiuntiviti</a:t>
            </a:r>
            <a:endParaRPr lang="it-IT" sz="3200" smtClean="0"/>
          </a:p>
        </p:txBody>
      </p:sp>
      <p:pic>
        <p:nvPicPr>
          <p:cNvPr id="72707" name="Picture 10" descr="konjunktivitis_ne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2690813"/>
            <a:ext cx="3124200" cy="2343150"/>
          </a:xfrm>
        </p:spPr>
      </p:pic>
      <p:sp>
        <p:nvSpPr>
          <p:cNvPr id="7270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it-IT" smtClean="0"/>
              <a:t>Virali</a:t>
            </a:r>
          </a:p>
          <a:p>
            <a:pPr lvl="1" eaLnBrk="1" hangingPunct="1">
              <a:lnSpc>
                <a:spcPct val="120000"/>
              </a:lnSpc>
            </a:pPr>
            <a:r>
              <a:rPr lang="it-IT" smtClean="0"/>
              <a:t>Adenovirus</a:t>
            </a:r>
          </a:p>
          <a:p>
            <a:pPr lvl="2" eaLnBrk="1" hangingPunct="1">
              <a:lnSpc>
                <a:spcPct val="120000"/>
              </a:lnSpc>
            </a:pPr>
            <a:r>
              <a:rPr lang="it-IT" smtClean="0"/>
              <a:t>Febbre faringo-congiuntivale</a:t>
            </a:r>
          </a:p>
          <a:p>
            <a:pPr lvl="2" eaLnBrk="1" hangingPunct="1">
              <a:lnSpc>
                <a:spcPct val="120000"/>
              </a:lnSpc>
            </a:pPr>
            <a:r>
              <a:rPr lang="it-IT" smtClean="0"/>
              <a:t>Cheratocongiuntivite epidemica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congenite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smtClean="0"/>
              <a:t>Di sviluppo: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Ablefaron, anchiloblefaron, coloboma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Di forma: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Epicanto, epiblepharon, blefarofimosi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Di posizione / orientamento: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>
                <a:solidFill>
                  <a:srgbClr val="FF0000"/>
                </a:solidFill>
              </a:rPr>
              <a:t>Rime mongoloidi (s. di Down)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>
                <a:solidFill>
                  <a:srgbClr val="FF0000"/>
                </a:solidFill>
              </a:rPr>
              <a:t>Rime antimongoloidi (s. di Apert)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smtClean="0"/>
              <a:t>Di motilità: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smtClean="0"/>
              <a:t>ptosi</a:t>
            </a:r>
          </a:p>
        </p:txBody>
      </p:sp>
      <p:pic>
        <p:nvPicPr>
          <p:cNvPr id="18436" name="Picture 12" descr="13543508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670050"/>
            <a:ext cx="4038600" cy="2046288"/>
          </a:xfrm>
        </p:spPr>
      </p:pic>
      <p:pic>
        <p:nvPicPr>
          <p:cNvPr id="18437" name="Picture 19" descr="plastica61620pag45-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4221163"/>
            <a:ext cx="1468438" cy="2232025"/>
          </a:xfrm>
        </p:spPr>
      </p:pic>
      <p:sp>
        <p:nvSpPr>
          <p:cNvPr id="18438" name="AutoShape 20"/>
          <p:cNvSpPr>
            <a:spLocks noChangeArrowheads="1"/>
          </p:cNvSpPr>
          <p:nvPr/>
        </p:nvSpPr>
        <p:spPr bwMode="auto">
          <a:xfrm rot="-1293359">
            <a:off x="3924300" y="3933825"/>
            <a:ext cx="1800225" cy="144463"/>
          </a:xfrm>
          <a:prstGeom prst="rightArrow">
            <a:avLst>
              <a:gd name="adj1" fmla="val 50000"/>
              <a:gd name="adj2" fmla="val 31153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8439" name="AutoShape 21"/>
          <p:cNvSpPr>
            <a:spLocks noChangeArrowheads="1"/>
          </p:cNvSpPr>
          <p:nvPr/>
        </p:nvSpPr>
        <p:spPr bwMode="auto">
          <a:xfrm rot="824176">
            <a:off x="4500563" y="5013325"/>
            <a:ext cx="1296987" cy="71438"/>
          </a:xfrm>
          <a:prstGeom prst="rightArrow">
            <a:avLst>
              <a:gd name="adj1" fmla="val 50000"/>
              <a:gd name="adj2" fmla="val 45388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Congiuntiviti</a:t>
            </a:r>
            <a:endParaRPr lang="it-IT" sz="320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it-IT" smtClean="0"/>
              <a:t>Virali</a:t>
            </a:r>
          </a:p>
          <a:p>
            <a:pPr lvl="1" eaLnBrk="1" hangingPunct="1">
              <a:lnSpc>
                <a:spcPct val="120000"/>
              </a:lnSpc>
            </a:pPr>
            <a:r>
              <a:rPr lang="it-IT" smtClean="0"/>
              <a:t>Herpes virus</a:t>
            </a:r>
          </a:p>
          <a:p>
            <a:pPr lvl="2" eaLnBrk="1" hangingPunct="1">
              <a:lnSpc>
                <a:spcPct val="120000"/>
              </a:lnSpc>
            </a:pPr>
            <a:r>
              <a:rPr lang="it-IT" smtClean="0"/>
              <a:t>Simplex</a:t>
            </a:r>
          </a:p>
          <a:p>
            <a:pPr lvl="2" eaLnBrk="1" hangingPunct="1">
              <a:lnSpc>
                <a:spcPct val="120000"/>
              </a:lnSpc>
            </a:pPr>
            <a:r>
              <a:rPr lang="it-IT" smtClean="0"/>
              <a:t>Zoster</a:t>
            </a:r>
            <a:r>
              <a:rPr lang="it-IT" sz="2000" smtClean="0"/>
              <a:t> 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165verna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341438"/>
            <a:ext cx="30988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it-IT" smtClean="0"/>
              <a:t>Congiuntiviti</a:t>
            </a:r>
            <a:endParaRPr lang="it-IT" sz="320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00125"/>
            <a:ext cx="5113338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Allergiche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err="1" smtClean="0"/>
              <a:t>Rinocongiuntivite</a:t>
            </a:r>
            <a:r>
              <a:rPr lang="it-IT" dirty="0" smtClean="0"/>
              <a:t> allergica stagionale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Congiuntivite primaverile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Congiuntivite atopica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Congiuntivite </a:t>
            </a:r>
            <a:r>
              <a:rPr lang="it-IT" dirty="0" err="1" smtClean="0"/>
              <a:t>giganto-papillare</a:t>
            </a:r>
            <a:endParaRPr lang="it-IT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it-IT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b="1" dirty="0" smtClean="0"/>
              <a:t>Sintomi</a:t>
            </a:r>
            <a:r>
              <a:rPr lang="it-IT" dirty="0" smtClean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dirty="0" smtClean="0"/>
              <a:t>bruciore, </a:t>
            </a:r>
            <a:r>
              <a:rPr lang="it-IT" b="1" dirty="0" smtClean="0"/>
              <a:t>prurito</a:t>
            </a:r>
            <a:r>
              <a:rPr lang="it-IT" dirty="0" smtClean="0"/>
              <a:t>, modesta secrezione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FontTx/>
              <a:buNone/>
              <a:defRPr/>
            </a:pPr>
            <a:endParaRPr lang="it-IT" sz="2800" dirty="0" smtClean="0"/>
          </a:p>
        </p:txBody>
      </p:sp>
      <p:pic>
        <p:nvPicPr>
          <p:cNvPr id="74757" name="Picture 5" descr="67VER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933825"/>
            <a:ext cx="2373312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6"/>
          <p:cNvSpPr>
            <a:spLocks noGrp="1"/>
          </p:cNvSpPr>
          <p:nvPr>
            <p:ph type="title" sz="quarter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it-IT" sz="3600" smtClean="0"/>
              <a:t/>
            </a:r>
            <a:br>
              <a:rPr lang="it-IT" sz="3600" smtClean="0"/>
            </a:br>
            <a:r>
              <a:rPr lang="it-IT" sz="3600" smtClean="0"/>
              <a:t>Pinguecola				Pterigion </a:t>
            </a:r>
            <a:br>
              <a:rPr lang="it-IT" sz="3600" smtClean="0"/>
            </a:br>
            <a:endParaRPr lang="it-IT" sz="3600" smtClean="0"/>
          </a:p>
        </p:txBody>
      </p:sp>
      <p:pic>
        <p:nvPicPr>
          <p:cNvPr id="75779" name="Picture 17" descr="pterygium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481138"/>
            <a:ext cx="3252787" cy="2271712"/>
          </a:xfrm>
        </p:spPr>
      </p:pic>
      <p:pic>
        <p:nvPicPr>
          <p:cNvPr id="75780" name="Picture 12" descr="pterygi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2038" y="1500188"/>
            <a:ext cx="3486150" cy="2316162"/>
          </a:xfrm>
        </p:spPr>
      </p:pic>
      <p:sp>
        <p:nvSpPr>
          <p:cNvPr id="75781" name="Rectangle 8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  <p:pic>
        <p:nvPicPr>
          <p:cNvPr id="75782" name="Picture 6" descr="C:\Documents and Settings\carlocagini\Documenti\Lezioni\congiuntiva\PTERI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800725" y="4113213"/>
            <a:ext cx="1733550" cy="1838325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7680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smtClean="0"/>
              <a:t>Dermoide epibulbare</a:t>
            </a:r>
            <a:r>
              <a:rPr lang="it-IT" sz="2800" smtClean="0"/>
              <a:t> </a:t>
            </a:r>
          </a:p>
        </p:txBody>
      </p:sp>
      <p:pic>
        <p:nvPicPr>
          <p:cNvPr id="76804" name="Picture 15" descr="tumor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635375" y="2997200"/>
            <a:ext cx="4348163" cy="2970213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it-IT" sz="2800" smtClean="0"/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Carcinoma in situ (displasia congiuntivale intraepiteliale) </a:t>
            </a:r>
          </a:p>
          <a:p>
            <a:pPr eaLnBrk="1" hangingPunct="1">
              <a:lnSpc>
                <a:spcPct val="90000"/>
              </a:lnSpc>
            </a:pPr>
            <a:endParaRPr lang="it-IT" sz="2800" smtClean="0"/>
          </a:p>
          <a:p>
            <a:pPr eaLnBrk="1" hangingPunct="1">
              <a:lnSpc>
                <a:spcPct val="90000"/>
              </a:lnSpc>
            </a:pPr>
            <a:endParaRPr lang="it-IT" sz="2800" smtClean="0"/>
          </a:p>
          <a:p>
            <a:pPr eaLnBrk="1" hangingPunct="1">
              <a:lnSpc>
                <a:spcPct val="90000"/>
              </a:lnSpc>
            </a:pPr>
            <a:endParaRPr lang="it-IT" sz="2800" smtClean="0"/>
          </a:p>
          <a:p>
            <a:pPr eaLnBrk="1" hangingPunct="1">
              <a:lnSpc>
                <a:spcPct val="90000"/>
              </a:lnSpc>
            </a:pPr>
            <a:endParaRPr lang="it-IT" sz="2800" smtClean="0"/>
          </a:p>
          <a:p>
            <a:pPr eaLnBrk="1" hangingPunct="1">
              <a:lnSpc>
                <a:spcPct val="90000"/>
              </a:lnSpc>
            </a:pPr>
            <a:r>
              <a:rPr lang="it-IT" sz="2800" smtClean="0"/>
              <a:t>Melanoma della congiuntiva</a:t>
            </a:r>
            <a:endParaRPr lang="it-IT" sz="2400" smtClean="0"/>
          </a:p>
        </p:txBody>
      </p:sp>
      <p:pic>
        <p:nvPicPr>
          <p:cNvPr id="77828" name="Picture 4" descr="tumor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6363" y="1600200"/>
            <a:ext cx="2962275" cy="2185988"/>
          </a:xfrm>
        </p:spPr>
      </p:pic>
      <p:pic>
        <p:nvPicPr>
          <p:cNvPr id="77829" name="Picture 8" descr="tumor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4214813"/>
            <a:ext cx="2982912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Anomalie congenite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sz="2400" smtClean="0"/>
              <a:t>Di sviluppo:</a:t>
            </a:r>
          </a:p>
          <a:p>
            <a:pPr lvl="1" eaLnBrk="1" hangingPunct="1"/>
            <a:r>
              <a:rPr lang="it-IT" sz="2000" smtClean="0"/>
              <a:t>Ablefaron, anchiloblefaron, coloboma</a:t>
            </a:r>
          </a:p>
          <a:p>
            <a:pPr eaLnBrk="1" hangingPunct="1"/>
            <a:r>
              <a:rPr lang="it-IT" sz="2400" smtClean="0"/>
              <a:t>Di forma:</a:t>
            </a:r>
          </a:p>
          <a:p>
            <a:pPr lvl="1" eaLnBrk="1" hangingPunct="1"/>
            <a:r>
              <a:rPr lang="it-IT" sz="2000" smtClean="0"/>
              <a:t>Epicanto, epiblepharon, blefarofimosi</a:t>
            </a:r>
          </a:p>
          <a:p>
            <a:pPr eaLnBrk="1" hangingPunct="1"/>
            <a:r>
              <a:rPr lang="it-IT" sz="2400" smtClean="0"/>
              <a:t>Di posizione:</a:t>
            </a:r>
          </a:p>
          <a:p>
            <a:pPr lvl="1" eaLnBrk="1" hangingPunct="1"/>
            <a:r>
              <a:rPr lang="it-IT" sz="2000" smtClean="0"/>
              <a:t>Rime mongoloidi e antimongoloidi</a:t>
            </a:r>
          </a:p>
          <a:p>
            <a:pPr eaLnBrk="1" hangingPunct="1"/>
            <a:r>
              <a:rPr lang="it-IT" sz="2400" smtClean="0"/>
              <a:t>Di motilità:</a:t>
            </a:r>
          </a:p>
          <a:p>
            <a:pPr lvl="1" eaLnBrk="1" hangingPunct="1"/>
            <a:r>
              <a:rPr lang="it-IT" sz="2000" smtClean="0">
                <a:solidFill>
                  <a:srgbClr val="FF0000"/>
                </a:solidFill>
              </a:rPr>
              <a:t>Ptosi</a:t>
            </a:r>
            <a:r>
              <a:rPr lang="it-IT" sz="2000" smtClean="0"/>
              <a:t> </a:t>
            </a:r>
            <a:r>
              <a:rPr lang="it-IT" sz="1600" smtClean="0"/>
              <a:t> </a:t>
            </a:r>
          </a:p>
        </p:txBody>
      </p:sp>
      <p:pic>
        <p:nvPicPr>
          <p:cNvPr id="19460" name="Picture 4" descr="302ptosi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505075"/>
            <a:ext cx="4038600" cy="2724150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/>
              <a:t>Anomalie acquisite</a:t>
            </a:r>
          </a:p>
        </p:txBody>
      </p:sp>
      <p:sp>
        <p:nvSpPr>
          <p:cNvPr id="20483" name="Segnaposto testo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20484" name="Segnaposto contenuto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20485" name="Segnaposto contenuto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2035</TotalTime>
  <Words>1226</Words>
  <PresentationFormat>Presentazione su schermo (4:3)</PresentationFormat>
  <Paragraphs>543</Paragraphs>
  <Slides>74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80" baseType="lpstr">
      <vt:lpstr>Arial</vt:lpstr>
      <vt:lpstr>Calibri</vt:lpstr>
      <vt:lpstr>Times New Roman</vt:lpstr>
      <vt:lpstr>Trebuchet MS</vt:lpstr>
      <vt:lpstr>Tema di Office</vt:lpstr>
      <vt:lpstr>Immagine bitmap</vt:lpstr>
      <vt:lpstr>Palpebre</vt:lpstr>
      <vt:lpstr>Anomalie palpebrali</vt:lpstr>
      <vt:lpstr>Anomalie congenite</vt:lpstr>
      <vt:lpstr>Anomalie congenite</vt:lpstr>
      <vt:lpstr>Anomalie congenite</vt:lpstr>
      <vt:lpstr>Anomalie congenite</vt:lpstr>
      <vt:lpstr>Anomalie congenite</vt:lpstr>
      <vt:lpstr>Anomalie congenite</vt:lpstr>
      <vt:lpstr>Anomalie acquisite</vt:lpstr>
      <vt:lpstr>Anomalie acquisite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Anomalie acquisite</vt:lpstr>
      <vt:lpstr>Anomalie acquisite</vt:lpstr>
      <vt:lpstr>Anomalie acquisite</vt:lpstr>
      <vt:lpstr>Anomalie acquisite</vt:lpstr>
      <vt:lpstr>Anomalie acquisite</vt:lpstr>
      <vt:lpstr>Anomalie acquisite</vt:lpstr>
      <vt:lpstr>Anomalie acquisite</vt:lpstr>
      <vt:lpstr>Anomalie acquisite</vt:lpstr>
      <vt:lpstr> Anomalie acquisite     orzaiolo</vt:lpstr>
      <vt:lpstr> Anomalie acquisite     calazio</vt:lpstr>
      <vt:lpstr>Anomalie acquisite      </vt:lpstr>
      <vt:lpstr>Anomalie acquisite</vt:lpstr>
      <vt:lpstr>Anomalie acquisite</vt:lpstr>
      <vt:lpstr>Anomalie acquisite</vt:lpstr>
      <vt:lpstr>Diapositiva 31</vt:lpstr>
      <vt:lpstr>Diapositiva 32</vt:lpstr>
      <vt:lpstr>Diapositiva 33</vt:lpstr>
      <vt:lpstr>Diapositiva 34</vt:lpstr>
      <vt:lpstr>Apparato lacrimale:  ghiandole lacrimali</vt:lpstr>
      <vt:lpstr>ghiandole lacrimali accessorie </vt:lpstr>
      <vt:lpstr>Apparato lacrimale: vie di deflusso</vt:lpstr>
      <vt:lpstr>Diapositiva 38</vt:lpstr>
      <vt:lpstr>Film lacrimale</vt:lpstr>
      <vt:lpstr>Film lacrimale</vt:lpstr>
      <vt:lpstr>Film lacrimale</vt:lpstr>
      <vt:lpstr>Riduzione della escrezione del film lacrimale</vt:lpstr>
      <vt:lpstr>Deficit del film lacrimale</vt:lpstr>
      <vt:lpstr>Malattie della ghiandola lacrimale</vt:lpstr>
      <vt:lpstr>stenosi congenita</vt:lpstr>
      <vt:lpstr>Stenosi congenita</vt:lpstr>
      <vt:lpstr>Diapositiva 47</vt:lpstr>
      <vt:lpstr>Canalicoliti </vt:lpstr>
      <vt:lpstr>Canalicoliti </vt:lpstr>
      <vt:lpstr>Dacriocistiti </vt:lpstr>
      <vt:lpstr>Congiuntiva</vt:lpstr>
      <vt:lpstr>congiuntiva</vt:lpstr>
      <vt:lpstr>Congiuntiva: ispezione</vt:lpstr>
      <vt:lpstr>Congiuntiva</vt:lpstr>
      <vt:lpstr>Congiuntiviti: segni clinici</vt:lpstr>
      <vt:lpstr>Congiuntiviti: segni clinici</vt:lpstr>
      <vt:lpstr>Congiuntiviti: segni clinici</vt:lpstr>
      <vt:lpstr>Congiuntiviti: segni clinici</vt:lpstr>
      <vt:lpstr>Congiuntiviti: segni clinici</vt:lpstr>
      <vt:lpstr>Congiuntiviti batteriche:  “difese naturali” </vt:lpstr>
      <vt:lpstr>Classificazione eziologica</vt:lpstr>
      <vt:lpstr>Classificazione clinica</vt:lpstr>
      <vt:lpstr>Congiuntiviti batteriche</vt:lpstr>
      <vt:lpstr>Congiuntivite batterica</vt:lpstr>
      <vt:lpstr>Congiuntiviti batteriche</vt:lpstr>
      <vt:lpstr>Congiuntiviti</vt:lpstr>
      <vt:lpstr>Congiuntiviti batteriche</vt:lpstr>
      <vt:lpstr>Congiuntiviti</vt:lpstr>
      <vt:lpstr>Congiuntiviti</vt:lpstr>
      <vt:lpstr>Congiuntiviti</vt:lpstr>
      <vt:lpstr>Congiuntiviti</vt:lpstr>
      <vt:lpstr> Pinguecola    Pterigion  </vt:lpstr>
      <vt:lpstr>Diapositiva 73</vt:lpstr>
      <vt:lpstr>Diapositiva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Palpebre</dc:title>
  <dc:creator>Carlo Cagini</dc:creator>
  <cp:lastModifiedBy>Diego</cp:lastModifiedBy>
  <cp:revision>278</cp:revision>
  <dcterms:modified xsi:type="dcterms:W3CDTF">2016-11-22T07:55:18Z</dcterms:modified>
</cp:coreProperties>
</file>